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88" r:id="rId4"/>
    <p:sldId id="258" r:id="rId5"/>
    <p:sldId id="266" r:id="rId6"/>
    <p:sldId id="265" r:id="rId7"/>
    <p:sldId id="267" r:id="rId8"/>
    <p:sldId id="268" r:id="rId9"/>
    <p:sldId id="259" r:id="rId10"/>
    <p:sldId id="260" r:id="rId11"/>
    <p:sldId id="261" r:id="rId12"/>
    <p:sldId id="269" r:id="rId13"/>
    <p:sldId id="270" r:id="rId14"/>
    <p:sldId id="273" r:id="rId15"/>
    <p:sldId id="274" r:id="rId16"/>
    <p:sldId id="285" r:id="rId17"/>
    <p:sldId id="289" r:id="rId18"/>
    <p:sldId id="287" r:id="rId19"/>
  </p:sldIdLst>
  <p:sldSz cx="24387175" cy="13716000"/>
  <p:notesSz cx="13716000" cy="243871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94610"/>
  </p:normalViewPr>
  <p:slideViewPr>
    <p:cSldViewPr snapToGrid="0" snapToObjects="1">
      <p:cViewPr varScale="1">
        <p:scale>
          <a:sx n="56" d="100"/>
          <a:sy n="56" d="100"/>
        </p:scale>
        <p:origin x="4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47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dirty="0"/>
          </a:p>
        </p:txBody>
      </p:sp>
    </p:spTree>
    <p:extLst>
      <p:ext uri="{BB962C8B-B14F-4D97-AF65-F5344CB8AC3E}">
        <p14:creationId xmlns:p14="http://schemas.microsoft.com/office/powerpoint/2010/main" val="3425406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3223756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7.sv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hyperlink" Target="mailto:sales@gol.ua" TargetMode="External"/><Relationship Id="rId3" Type="http://schemas.openxmlformats.org/officeDocument/2006/relationships/hyperlink" Target="https://gol.ua/" TargetMode="External"/><Relationship Id="rId7" Type="http://schemas.openxmlformats.org/officeDocument/2006/relationships/hyperlink" Target="mailto:abugay@gol-xborder.com"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tel:380487972048" TargetMode="Externa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 "/>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4387048" cy="13716000"/>
          </a:xfrm>
          <a:prstGeom prst="rect">
            <a:avLst/>
          </a:prstGeom>
        </p:spPr>
      </p:pic>
      <p:sp>
        <p:nvSpPr>
          <p:cNvPr id="3" name="Text 0"/>
          <p:cNvSpPr/>
          <p:nvPr/>
        </p:nvSpPr>
        <p:spPr>
          <a:xfrm>
            <a:off x="15280010" y="12128500"/>
            <a:ext cx="7938492" cy="965200"/>
          </a:xfrm>
          <a:prstGeom prst="rect">
            <a:avLst/>
          </a:prstGeom>
          <a:noFill/>
          <a:ln/>
        </p:spPr>
        <p:txBody>
          <a:bodyPr wrap="square" lIns="0" tIns="0" rIns="0" bIns="0" rtlCol="0" anchor="t"/>
          <a:lstStyle/>
          <a:p>
            <a:pPr marL="0" indent="0" algn="l">
              <a:buNone/>
            </a:pPr>
            <a:r>
              <a:rPr lang="en-US" sz="4500" dirty="0">
                <a:solidFill>
                  <a:srgbClr val="FFC60C">
                    <a:alpha val="100000"/>
                  </a:srgbClr>
                </a:solidFill>
                <a:latin typeface="Univermag" pitchFamily="50" charset="-52"/>
                <a:ea typeface="Univermag" pitchFamily="50" charset="-52"/>
                <a:cs typeface="Univermag Regular" pitchFamily="34" charset="-120"/>
              </a:rPr>
              <a:t>Commercial proposal</a:t>
            </a:r>
            <a:endParaRPr lang="en-US" sz="4500" dirty="0">
              <a:latin typeface="Univermag" pitchFamily="50" charset="-52"/>
              <a:ea typeface="Univermag" pitchFamily="50" charset="-52"/>
            </a:endParaRPr>
          </a:p>
        </p:txBody>
      </p:sp>
      <p:sp>
        <p:nvSpPr>
          <p:cNvPr id="4" name="Shape 1"/>
          <p:cNvSpPr/>
          <p:nvPr/>
        </p:nvSpPr>
        <p:spPr>
          <a:xfrm>
            <a:off x="1371771" y="5499100"/>
            <a:ext cx="17490086" cy="2717800"/>
          </a:xfrm>
          <a:prstGeom prst="rect">
            <a:avLst/>
          </a:prstGeom>
          <a:noFill/>
          <a:ln/>
        </p:spPr>
      </p:sp>
      <p:sp>
        <p:nvSpPr>
          <p:cNvPr id="5" name="Text 2"/>
          <p:cNvSpPr/>
          <p:nvPr/>
        </p:nvSpPr>
        <p:spPr>
          <a:xfrm>
            <a:off x="1287093" y="4674088"/>
            <a:ext cx="17807626" cy="2222500"/>
          </a:xfrm>
          <a:prstGeom prst="rect">
            <a:avLst/>
          </a:prstGeom>
          <a:noFill/>
          <a:ln/>
        </p:spPr>
        <p:txBody>
          <a:bodyPr wrap="square" lIns="0" tIns="0" rIns="0" bIns="0" rtlCol="0" anchor="t"/>
          <a:lstStyle/>
          <a:p>
            <a:pPr marL="0" indent="0" algn="l">
              <a:buNone/>
            </a:pPr>
            <a:r>
              <a:rPr lang="en-US" sz="7500" dirty="0">
                <a:solidFill>
                  <a:schemeClr val="bg1"/>
                </a:solidFill>
                <a:latin typeface="SovMod" pitchFamily="2" charset="0"/>
                <a:ea typeface="SovMod Regular" pitchFamily="34" charset="-122"/>
              </a:rPr>
              <a:t>SOLOMONOVO</a:t>
            </a:r>
          </a:p>
          <a:p>
            <a:pPr marL="0" indent="0" algn="l">
              <a:buNone/>
            </a:pPr>
            <a:r>
              <a:rPr lang="en-US" sz="7500" dirty="0">
                <a:solidFill>
                  <a:schemeClr val="bg1"/>
                </a:solidFill>
                <a:latin typeface="SovMod" pitchFamily="2" charset="0"/>
                <a:ea typeface="SovMod Regular" pitchFamily="34" charset="-122"/>
              </a:rPr>
              <a:t>LOGISTICS COMPLEX</a:t>
            </a:r>
          </a:p>
          <a:p>
            <a:pPr marL="0" indent="0" algn="l">
              <a:buNone/>
            </a:pPr>
            <a:endParaRPr lang="en-US" sz="7500" dirty="0">
              <a:latin typeface="SovMod" pitchFamily="2" charset="0"/>
            </a:endParaRPr>
          </a:p>
        </p:txBody>
      </p:sp>
      <p:sp>
        <p:nvSpPr>
          <p:cNvPr id="6" name="Text 3"/>
          <p:cNvSpPr/>
          <p:nvPr/>
        </p:nvSpPr>
        <p:spPr>
          <a:xfrm>
            <a:off x="1371771" y="9332104"/>
            <a:ext cx="17638271" cy="685800"/>
          </a:xfrm>
          <a:prstGeom prst="rect">
            <a:avLst/>
          </a:prstGeom>
          <a:noFill/>
          <a:ln/>
        </p:spPr>
        <p:txBody>
          <a:bodyPr wrap="square" lIns="0" tIns="0" rIns="0" bIns="0" rtlCol="0" anchor="t"/>
          <a:lstStyle/>
          <a:p>
            <a:pPr marL="0" indent="0" algn="l">
              <a:lnSpc>
                <a:spcPts val="4500"/>
              </a:lnSpc>
              <a:buNone/>
            </a:pPr>
            <a:r>
              <a:rPr lang="en-US" sz="3500" dirty="0">
                <a:solidFill>
                  <a:srgbClr val="FFFFFF">
                    <a:alpha val="100000"/>
                  </a:srgbClr>
                </a:solidFill>
                <a:latin typeface="Montserrat Medium" pitchFamily="34" charset="0"/>
              </a:rPr>
              <a:t>Solomonovo, Zakarpattia region, Ukraine</a:t>
            </a:r>
            <a:endParaRPr lang="en-US" sz="3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08063" y="508000"/>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The general view of the complex - northeast</a:t>
            </a:r>
            <a:endParaRPr lang="en-US" sz="3000" dirty="0">
              <a:latin typeface="Univermag" pitchFamily="50" charset="-52"/>
              <a:ea typeface="Univermag" pitchFamily="50" charset="-5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03387" y="502208"/>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The general view of the complex - northwest</a:t>
            </a:r>
            <a:endParaRPr lang="en-US" sz="3000" dirty="0">
              <a:latin typeface="Univermag" pitchFamily="50" charset="-52"/>
              <a:ea typeface="Univermag" pitchFamily="50" charset="-5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08063" y="508000"/>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WAREHOUSE SECTION</a:t>
            </a:r>
            <a:r>
              <a:rPr lang="ru-RU" sz="3000" dirty="0">
                <a:solidFill>
                  <a:srgbClr val="FFFFFF">
                    <a:alpha val="100000"/>
                  </a:srgbClr>
                </a:solidFill>
                <a:latin typeface="Univermag" pitchFamily="50" charset="-52"/>
                <a:ea typeface="Univermag" pitchFamily="50" charset="-52"/>
                <a:cs typeface="Univermag Regular" pitchFamily="34" charset="-120"/>
              </a:rPr>
              <a:t> 1 </a:t>
            </a:r>
            <a:endParaRPr lang="en-US" sz="3000" dirty="0">
              <a:latin typeface="Univermag" pitchFamily="50" charset="-52"/>
              <a:ea typeface="Univermag" pitchFamily="50" charset="-5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08063" y="508000"/>
            <a:ext cx="23370921" cy="12700000"/>
          </a:xfrm>
          <a:prstGeom prst="rect">
            <a:avLst/>
          </a:prstGeom>
        </p:spPr>
      </p:pic>
      <p:sp>
        <p:nvSpPr>
          <p:cNvPr id="9"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Bonded warehouse</a:t>
            </a:r>
            <a:endParaRPr lang="en-US" sz="3000" dirty="0">
              <a:latin typeface="Univermag" pitchFamily="50" charset="-52"/>
              <a:ea typeface="Univermag" pitchFamily="50" charset="-5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8">
    <p:bg>
      <p:bgPr>
        <a:solidFill>
          <a:srgbClr val="F8F8F8"/>
        </a:solidFill>
        <a:effectLst/>
      </p:bgPr>
    </p:bg>
    <p:spTree>
      <p:nvGrpSpPr>
        <p:cNvPr id="1" name=""/>
        <p:cNvGrpSpPr/>
        <p:nvPr/>
      </p:nvGrpSpPr>
      <p:grpSpPr>
        <a:xfrm>
          <a:off x="0" y="0"/>
          <a:ext cx="0" cy="0"/>
          <a:chOff x="0" y="0"/>
          <a:chExt cx="0" cy="0"/>
        </a:xfrm>
      </p:grpSpPr>
      <p:sp>
        <p:nvSpPr>
          <p:cNvPr id="2" name="Shape 0"/>
          <p:cNvSpPr/>
          <p:nvPr/>
        </p:nvSpPr>
        <p:spPr>
          <a:xfrm>
            <a:off x="0" y="-70339"/>
            <a:ext cx="12193524" cy="13716000"/>
          </a:xfrm>
          <a:prstGeom prst="rect">
            <a:avLst/>
          </a:prstGeom>
          <a:solidFill>
            <a:srgbClr val="232323">
              <a:alpha val="100000"/>
            </a:srgbClr>
          </a:solidFill>
          <a:ln/>
        </p:spPr>
      </p:sp>
      <p:sp>
        <p:nvSpPr>
          <p:cNvPr id="7" name="Text 2"/>
          <p:cNvSpPr/>
          <p:nvPr/>
        </p:nvSpPr>
        <p:spPr>
          <a:xfrm>
            <a:off x="1371771" y="1219199"/>
            <a:ext cx="8352521" cy="1049215"/>
          </a:xfrm>
          <a:prstGeom prst="rect">
            <a:avLst/>
          </a:prstGeom>
          <a:noFill/>
          <a:ln/>
        </p:spPr>
        <p:txBody>
          <a:bodyPr wrap="square" lIns="0" tIns="0" rIns="0" bIns="0" rtlCol="0" anchor="t"/>
          <a:lstStyle/>
          <a:p>
            <a:pPr marL="0" indent="0" algn="l">
              <a:buNone/>
            </a:pPr>
            <a:r>
              <a:rPr lang="en-US" sz="4500" dirty="0">
                <a:solidFill>
                  <a:srgbClr val="FFC60C">
                    <a:alpha val="100000"/>
                  </a:srgbClr>
                </a:solidFill>
                <a:latin typeface="Univermag" pitchFamily="50" charset="-52"/>
                <a:ea typeface="Univermag" pitchFamily="50" charset="-52"/>
                <a:cs typeface="Univermag Regular" pitchFamily="34" charset="-120"/>
              </a:rPr>
              <a:t>explication of the building premises</a:t>
            </a:r>
            <a:endParaRPr lang="en-US" sz="4500" dirty="0">
              <a:latin typeface="Univermag" pitchFamily="50" charset="-52"/>
              <a:ea typeface="Univermag" pitchFamily="50" charset="-52"/>
            </a:endParaRPr>
          </a:p>
        </p:txBody>
      </p:sp>
      <p:sp>
        <p:nvSpPr>
          <p:cNvPr id="9" name="Text 4"/>
          <p:cNvSpPr/>
          <p:nvPr/>
        </p:nvSpPr>
        <p:spPr>
          <a:xfrm>
            <a:off x="1982506" y="3467099"/>
            <a:ext cx="8837894" cy="7365023"/>
          </a:xfrm>
          <a:prstGeom prst="rect">
            <a:avLst/>
          </a:prstGeom>
          <a:noFill/>
          <a:ln/>
        </p:spPr>
        <p:txBody>
          <a:bodyPr wrap="square" lIns="0" tIns="0" rIns="0" bIns="0" rtlCol="0" anchor="t"/>
          <a:lstStyle/>
          <a:p>
            <a:endParaRPr lang="en-US" sz="2400" b="1" dirty="0">
              <a:solidFill>
                <a:schemeClr val="bg1"/>
              </a:solidFill>
            </a:endParaRPr>
          </a:p>
          <a:p>
            <a:r>
              <a:rPr lang="en-US" sz="2400" b="1" dirty="0">
                <a:solidFill>
                  <a:schemeClr val="bg1"/>
                </a:solidFill>
              </a:rPr>
              <a:t>Section 1:</a:t>
            </a:r>
          </a:p>
          <a:p>
            <a:endParaRPr lang="en-US" sz="2400" dirty="0">
              <a:solidFill>
                <a:schemeClr val="bg1"/>
              </a:solidFill>
            </a:endParaRPr>
          </a:p>
          <a:p>
            <a:r>
              <a:rPr lang="en-US" sz="2400" dirty="0">
                <a:solidFill>
                  <a:schemeClr val="bg1"/>
                </a:solidFill>
              </a:rPr>
              <a:t>Warehouse space          </a:t>
            </a:r>
            <a:r>
              <a:rPr lang="uk-UA" sz="2400" dirty="0">
                <a:solidFill>
                  <a:schemeClr val="bg1"/>
                </a:solidFill>
              </a:rPr>
              <a:t>6 387</a:t>
            </a:r>
            <a:r>
              <a:rPr lang="en-US" sz="2400" dirty="0">
                <a:solidFill>
                  <a:schemeClr val="bg1"/>
                </a:solidFill>
              </a:rPr>
              <a:t> </a:t>
            </a:r>
            <a:r>
              <a:rPr lang="uk-UA" sz="2400" dirty="0">
                <a:solidFill>
                  <a:schemeClr val="bg1"/>
                </a:solidFill>
              </a:rPr>
              <a:t> </a:t>
            </a:r>
            <a:r>
              <a:rPr lang="en-US" sz="2400" dirty="0">
                <a:solidFill>
                  <a:schemeClr val="bg1"/>
                </a:solidFill>
              </a:rPr>
              <a:t>m2</a:t>
            </a:r>
          </a:p>
          <a:p>
            <a:br>
              <a:rPr lang="en-US" sz="2400" dirty="0">
                <a:solidFill>
                  <a:schemeClr val="bg1"/>
                </a:solidFill>
              </a:rPr>
            </a:br>
            <a:r>
              <a:rPr lang="en-US" sz="2400" dirty="0">
                <a:solidFill>
                  <a:schemeClr val="bg1"/>
                </a:solidFill>
              </a:rPr>
              <a:t>mezzanine                           ​​540 m2</a:t>
            </a:r>
          </a:p>
          <a:p>
            <a:endParaRPr lang="en-US" sz="2400" dirty="0">
              <a:solidFill>
                <a:schemeClr val="bg1"/>
              </a:solidFill>
            </a:endParaRPr>
          </a:p>
          <a:p>
            <a:r>
              <a:rPr lang="en-US" sz="2400" dirty="0">
                <a:solidFill>
                  <a:schemeClr val="bg1"/>
                </a:solidFill>
              </a:rPr>
              <a:t>Offices                                 270 m2 </a:t>
            </a:r>
          </a:p>
          <a:p>
            <a:endParaRPr lang="en-US" sz="2400" dirty="0">
              <a:solidFill>
                <a:schemeClr val="bg1"/>
              </a:solidFill>
            </a:endParaRPr>
          </a:p>
          <a:p>
            <a:r>
              <a:rPr lang="en-US" sz="2400" dirty="0">
                <a:solidFill>
                  <a:schemeClr val="bg1"/>
                </a:solidFill>
              </a:rPr>
              <a:t>MHE charging room           26 m2</a:t>
            </a:r>
            <a:endParaRPr lang="ru-RU" sz="2400" dirty="0">
              <a:solidFill>
                <a:schemeClr val="bg1"/>
              </a:solidFill>
            </a:endParaRPr>
          </a:p>
          <a:p>
            <a:endParaRPr lang="ru-RU" sz="2400" dirty="0">
              <a:solidFill>
                <a:schemeClr val="bg1"/>
              </a:solidFill>
            </a:endParaRPr>
          </a:p>
          <a:p>
            <a:r>
              <a:rPr lang="en-US" sz="2400" dirty="0">
                <a:solidFill>
                  <a:schemeClr val="bg1"/>
                </a:solidFill>
              </a:rPr>
              <a:t>Shelter</a:t>
            </a:r>
            <a:r>
              <a:rPr lang="ru-RU" sz="2400" dirty="0">
                <a:solidFill>
                  <a:schemeClr val="bg1"/>
                </a:solidFill>
              </a:rPr>
              <a:t>                            </a:t>
            </a:r>
            <a:r>
              <a:rPr lang="en-US" sz="2400" dirty="0">
                <a:solidFill>
                  <a:schemeClr val="bg1"/>
                </a:solidFill>
              </a:rPr>
              <a:t> </a:t>
            </a:r>
            <a:r>
              <a:rPr lang="ru-RU" sz="2400" dirty="0">
                <a:solidFill>
                  <a:schemeClr val="bg1"/>
                </a:solidFill>
              </a:rPr>
              <a:t>   117 </a:t>
            </a:r>
            <a:r>
              <a:rPr lang="en-US" sz="2400" dirty="0">
                <a:solidFill>
                  <a:schemeClr val="bg1"/>
                </a:solidFill>
              </a:rPr>
              <a:t>m</a:t>
            </a:r>
            <a:r>
              <a:rPr lang="ru-RU" sz="2400" dirty="0">
                <a:solidFill>
                  <a:schemeClr val="bg1"/>
                </a:solidFill>
              </a:rPr>
              <a:t>2</a:t>
            </a:r>
            <a:endParaRPr lang="en-US" sz="2400" dirty="0">
              <a:solidFill>
                <a:schemeClr val="bg1"/>
              </a:solidFill>
            </a:endParaRPr>
          </a:p>
          <a:p>
            <a:endParaRPr lang="en-US" sz="2400" dirty="0">
              <a:solidFill>
                <a:schemeClr val="bg1"/>
              </a:solidFill>
            </a:endParaRPr>
          </a:p>
          <a:p>
            <a:br>
              <a:rPr lang="en-US" sz="2400" dirty="0">
                <a:solidFill>
                  <a:schemeClr val="bg1"/>
                </a:solidFill>
              </a:rPr>
            </a:br>
            <a:r>
              <a:rPr lang="en-US" sz="2400" b="1" dirty="0">
                <a:solidFill>
                  <a:schemeClr val="bg1"/>
                </a:solidFill>
              </a:rPr>
              <a:t>Section 2:</a:t>
            </a:r>
          </a:p>
          <a:p>
            <a:endParaRPr lang="en-US" sz="2400" dirty="0">
              <a:solidFill>
                <a:schemeClr val="bg1"/>
              </a:solidFill>
            </a:endParaRPr>
          </a:p>
          <a:p>
            <a:r>
              <a:rPr lang="en-US" sz="2400" dirty="0">
                <a:solidFill>
                  <a:schemeClr val="bg1"/>
                </a:solidFill>
              </a:rPr>
              <a:t>Warehouse space        </a:t>
            </a:r>
            <a:r>
              <a:rPr lang="uk-UA" sz="2400" dirty="0">
                <a:solidFill>
                  <a:schemeClr val="bg1"/>
                </a:solidFill>
              </a:rPr>
              <a:t>6 </a:t>
            </a:r>
            <a:r>
              <a:rPr lang="en-US" sz="2400" dirty="0">
                <a:solidFill>
                  <a:schemeClr val="bg1"/>
                </a:solidFill>
              </a:rPr>
              <a:t>479 </a:t>
            </a:r>
            <a:r>
              <a:rPr lang="uk-UA" sz="2400" dirty="0">
                <a:solidFill>
                  <a:schemeClr val="bg1"/>
                </a:solidFill>
              </a:rPr>
              <a:t> </a:t>
            </a:r>
            <a:r>
              <a:rPr lang="en-US" sz="2400" dirty="0">
                <a:solidFill>
                  <a:schemeClr val="bg1"/>
                </a:solidFill>
              </a:rPr>
              <a:t>m2</a:t>
            </a:r>
          </a:p>
          <a:p>
            <a:endParaRPr lang="en-US" sz="2400" dirty="0">
              <a:solidFill>
                <a:schemeClr val="bg1"/>
              </a:solidFill>
            </a:endParaRPr>
          </a:p>
          <a:p>
            <a:r>
              <a:rPr lang="en-US" sz="2400" dirty="0">
                <a:solidFill>
                  <a:schemeClr val="bg1"/>
                </a:solidFill>
              </a:rPr>
              <a:t>Offices                                270 m2</a:t>
            </a:r>
          </a:p>
          <a:p>
            <a:endParaRPr lang="en-US" sz="2400" dirty="0">
              <a:solidFill>
                <a:schemeClr val="bg1"/>
              </a:solidFill>
            </a:endParaRPr>
          </a:p>
          <a:p>
            <a:r>
              <a:rPr lang="en-US" sz="2400" dirty="0">
                <a:solidFill>
                  <a:schemeClr val="bg1"/>
                </a:solidFill>
              </a:rPr>
              <a:t>MHE charging room          26 m2</a:t>
            </a:r>
          </a:p>
          <a:p>
            <a:endParaRPr lang="en-US" sz="2400" dirty="0">
              <a:solidFill>
                <a:schemeClr val="bg1"/>
              </a:solidFill>
            </a:endParaRPr>
          </a:p>
        </p:txBody>
      </p:sp>
      <p:pic>
        <p:nvPicPr>
          <p:cNvPr id="8" name="Picture 7">
            <a:extLst>
              <a:ext uri="{FF2B5EF4-FFF2-40B4-BE49-F238E27FC236}">
                <a16:creationId xmlns:a16="http://schemas.microsoft.com/office/drawing/2014/main" id="{A34EA71F-0C64-4A52-9F4A-0DB5CFDA43A8}"/>
              </a:ext>
            </a:extLst>
          </p:cNvPr>
          <p:cNvPicPr>
            <a:picLocks noChangeAspect="1"/>
          </p:cNvPicPr>
          <p:nvPr/>
        </p:nvPicPr>
        <p:blipFill>
          <a:blip r:embed="rId3"/>
          <a:stretch>
            <a:fillRect/>
          </a:stretch>
        </p:blipFill>
        <p:spPr>
          <a:xfrm>
            <a:off x="12802906" y="1463186"/>
            <a:ext cx="10842388" cy="106489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pic>
        <p:nvPicPr>
          <p:cNvPr id="2" name="Image 0" descr=" "/>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4387048" cy="13716000"/>
          </a:xfrm>
          <a:prstGeom prst="rect">
            <a:avLst/>
          </a:prstGeom>
        </p:spPr>
      </p:pic>
      <p:sp>
        <p:nvSpPr>
          <p:cNvPr id="3" name="Text 0"/>
          <p:cNvSpPr/>
          <p:nvPr/>
        </p:nvSpPr>
        <p:spPr>
          <a:xfrm>
            <a:off x="4756745" y="5816600"/>
            <a:ext cx="17017405" cy="2400300"/>
          </a:xfrm>
          <a:prstGeom prst="rect">
            <a:avLst/>
          </a:prstGeom>
          <a:noFill/>
          <a:ln/>
        </p:spPr>
        <p:txBody>
          <a:bodyPr wrap="square" lIns="0" tIns="0" rIns="0" bIns="0" rtlCol="0" anchor="t"/>
          <a:lstStyle/>
          <a:p>
            <a:pPr marL="0" indent="0" algn="ctr">
              <a:lnSpc>
                <a:spcPts val="8175"/>
              </a:lnSpc>
              <a:buNone/>
            </a:pPr>
            <a:r>
              <a:rPr lang="en-US" sz="7500" dirty="0">
                <a:solidFill>
                  <a:srgbClr val="FFFFFF">
                    <a:alpha val="100000"/>
                  </a:srgbClr>
                </a:solidFill>
                <a:latin typeface="SovMod" pitchFamily="2" charset="0"/>
                <a:ea typeface="SovMod Regular" pitchFamily="34" charset="-122"/>
                <a:cs typeface="SovMod Regular" pitchFamily="34" charset="-120"/>
              </a:rPr>
              <a:t>TECHNICAL SPECIFICATIONS OF THE BUILDING</a:t>
            </a:r>
            <a:endParaRPr lang="en-US" sz="7500" dirty="0">
              <a:latin typeface="SovMod" pitchFamily="2" charset="0"/>
            </a:endParaRPr>
          </a:p>
        </p:txBody>
      </p:sp>
      <p:sp>
        <p:nvSpPr>
          <p:cNvPr id="4" name="Text 1"/>
          <p:cNvSpPr/>
          <p:nvPr/>
        </p:nvSpPr>
        <p:spPr>
          <a:xfrm>
            <a:off x="12511064" y="12128500"/>
            <a:ext cx="10707438" cy="965200"/>
          </a:xfrm>
          <a:prstGeom prst="rect">
            <a:avLst/>
          </a:prstGeom>
          <a:noFill/>
          <a:ln/>
        </p:spPr>
        <p:txBody>
          <a:bodyPr wrap="square" lIns="0" tIns="0" rIns="0" bIns="0" rtlCol="0" anchor="t"/>
          <a:lstStyle/>
          <a:p>
            <a:pPr marL="0" indent="0" algn="ctr">
              <a:buNone/>
            </a:pPr>
            <a:r>
              <a:rPr lang="en-US" sz="4500" dirty="0">
                <a:solidFill>
                  <a:srgbClr val="FFC60C">
                    <a:alpha val="100000"/>
                  </a:srgbClr>
                </a:solidFill>
                <a:latin typeface="Univermag" pitchFamily="50" charset="-52"/>
                <a:ea typeface="Univermag" pitchFamily="50" charset="-52"/>
                <a:cs typeface="Univermag Regular" pitchFamily="34" charset="-120"/>
              </a:rPr>
              <a:t>LOGISTICS COMPLEX GRADE-a</a:t>
            </a:r>
            <a:endParaRPr lang="en-US" sz="4500" dirty="0">
              <a:latin typeface="Univermag" pitchFamily="50" charset="-52"/>
              <a:ea typeface="Univermag" pitchFamily="50" charset="-5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3581269" y="3227096"/>
            <a:ext cx="6858857" cy="2052310"/>
          </a:xfrm>
          <a:prstGeom prst="rect">
            <a:avLst/>
          </a:prstGeom>
          <a:noFill/>
          <a:ln/>
        </p:spPr>
      </p:sp>
      <p:sp>
        <p:nvSpPr>
          <p:cNvPr id="4" name="Text 2"/>
          <p:cNvSpPr/>
          <p:nvPr/>
        </p:nvSpPr>
        <p:spPr>
          <a:xfrm>
            <a:off x="1568188" y="3278947"/>
            <a:ext cx="7359472" cy="320185"/>
          </a:xfrm>
          <a:prstGeom prst="rect">
            <a:avLst/>
          </a:prstGeom>
          <a:noFill/>
          <a:ln/>
        </p:spPr>
        <p:txBody>
          <a:bodyPr wrap="square" lIns="0" tIns="0" rIns="0" bIns="0" rtlCol="0" anchor="t"/>
          <a:lstStyle/>
          <a:p>
            <a:pPr marL="0" indent="0" algn="l">
              <a:lnSpc>
                <a:spcPts val="3900"/>
              </a:lnSpc>
              <a:buNone/>
            </a:pPr>
            <a:r>
              <a:rPr lang="en-US" sz="3200" dirty="0">
                <a:solidFill>
                  <a:srgbClr val="232323">
                    <a:alpha val="100000"/>
                  </a:srgbClr>
                </a:solidFill>
                <a:ea typeface="Univermag" pitchFamily="50" charset="-52"/>
              </a:rPr>
              <a:t>GENERAL SPECIFICATIONS OF THE COMPLEX</a:t>
            </a:r>
            <a:endParaRPr lang="en-US" sz="3200" dirty="0">
              <a:ea typeface="Univermag" pitchFamily="50" charset="-52"/>
            </a:endParaRPr>
          </a:p>
        </p:txBody>
      </p:sp>
      <p:sp>
        <p:nvSpPr>
          <p:cNvPr id="7" name="Text 4"/>
          <p:cNvSpPr/>
          <p:nvPr/>
        </p:nvSpPr>
        <p:spPr>
          <a:xfrm>
            <a:off x="1568188" y="4123789"/>
            <a:ext cx="4009410" cy="5762502"/>
          </a:xfrm>
          <a:prstGeom prst="rect">
            <a:avLst/>
          </a:prstGeom>
          <a:noFill/>
          <a:ln/>
        </p:spPr>
        <p:txBody>
          <a:bodyPr wrap="square" lIns="0" tIns="0" rIns="0" bIns="0" rtlCol="0" anchor="t"/>
          <a:lstStyle/>
          <a:p>
            <a:pPr marL="0" indent="0" algn="l">
              <a:buNone/>
            </a:pPr>
            <a:r>
              <a:rPr lang="en-US" sz="2400" dirty="0">
                <a:latin typeface="+mj-lt"/>
                <a:ea typeface="Montserrat Medium" pitchFamily="34" charset="-122"/>
              </a:rPr>
              <a:t>PLOT AREA</a:t>
            </a:r>
            <a:endParaRPr lang="uk-UA" sz="2400" dirty="0">
              <a:latin typeface="+mj-lt"/>
              <a:ea typeface="Montserrat Medium" pitchFamily="34" charset="-122"/>
            </a:endParaRPr>
          </a:p>
          <a:p>
            <a:pPr marL="0" indent="0" algn="l">
              <a:buNone/>
            </a:pPr>
            <a:endParaRPr lang="uk-UA" sz="2400" dirty="0">
              <a:latin typeface="+mj-lt"/>
              <a:ea typeface="Montserrat Medium" pitchFamily="34" charset="-122"/>
            </a:endParaRPr>
          </a:p>
          <a:p>
            <a:pPr marL="0" indent="0" algn="l">
              <a:buNone/>
            </a:pPr>
            <a:r>
              <a:rPr lang="en-US" sz="2400" dirty="0">
                <a:latin typeface="+mj-lt"/>
                <a:ea typeface="Montserrat Medium" pitchFamily="34" charset="-122"/>
              </a:rPr>
              <a:t>BUILDING AREA</a:t>
            </a:r>
          </a:p>
          <a:p>
            <a:pPr marL="0" indent="0" algn="l">
              <a:buNone/>
            </a:pPr>
            <a:endParaRPr lang="uk-UA" sz="2400" dirty="0">
              <a:latin typeface="+mj-lt"/>
              <a:ea typeface="Montserrat Medium" pitchFamily="34" charset="-122"/>
            </a:endParaRPr>
          </a:p>
          <a:p>
            <a:pPr marL="0" indent="0" algn="l">
              <a:buNone/>
            </a:pPr>
            <a:r>
              <a:rPr lang="en-US" sz="2400" dirty="0">
                <a:latin typeface="+mj-lt"/>
                <a:ea typeface="Montserrat Medium" pitchFamily="34" charset="-122"/>
              </a:rPr>
              <a:t>BUILDING DIMENSIONS</a:t>
            </a:r>
          </a:p>
          <a:p>
            <a:pPr marL="0" indent="0" algn="l">
              <a:buNone/>
            </a:pPr>
            <a:endParaRPr lang="uk-UA" sz="2400" dirty="0">
              <a:latin typeface="+mj-lt"/>
              <a:ea typeface="Montserrat Medium" pitchFamily="34" charset="-122"/>
            </a:endParaRPr>
          </a:p>
          <a:p>
            <a:pPr marL="0" indent="0" algn="l">
              <a:buNone/>
            </a:pPr>
            <a:r>
              <a:rPr lang="en-US" sz="2400" dirty="0">
                <a:latin typeface="+mj-lt"/>
                <a:ea typeface="Montserrat Medium" pitchFamily="34" charset="-122"/>
              </a:rPr>
              <a:t>USABLE AREA</a:t>
            </a:r>
          </a:p>
          <a:p>
            <a:pPr marL="0" indent="0" algn="l">
              <a:buNone/>
            </a:pPr>
            <a:endParaRPr lang="en-US" sz="2400" dirty="0">
              <a:latin typeface="+mj-lt"/>
              <a:ea typeface="Montserrat Medium" pitchFamily="34" charset="-122"/>
            </a:endParaRPr>
          </a:p>
          <a:p>
            <a:pPr marL="0" indent="0" algn="l">
              <a:buNone/>
            </a:pPr>
            <a:r>
              <a:rPr lang="en-US" sz="2400" dirty="0">
                <a:latin typeface="+mj-lt"/>
                <a:ea typeface="Montserrat Medium" pitchFamily="34" charset="-122"/>
              </a:rPr>
              <a:t>GRID OF COLUMNS</a:t>
            </a:r>
          </a:p>
          <a:p>
            <a:pPr marL="0" indent="0" algn="l">
              <a:buNone/>
            </a:pPr>
            <a:endParaRPr lang="uk-UA" sz="2400" dirty="0">
              <a:latin typeface="+mj-lt"/>
              <a:ea typeface="Montserrat Medium" pitchFamily="34" charset="-122"/>
            </a:endParaRPr>
          </a:p>
          <a:p>
            <a:pPr marL="0" indent="0" algn="l">
              <a:buNone/>
            </a:pPr>
            <a:r>
              <a:rPr lang="en-US" sz="2400" dirty="0">
                <a:latin typeface="+mj-lt"/>
                <a:ea typeface="Montserrat Medium" pitchFamily="34" charset="-122"/>
              </a:rPr>
              <a:t>CLEAR HEIGHT</a:t>
            </a:r>
          </a:p>
          <a:p>
            <a:pPr marL="0" indent="0" algn="l">
              <a:buNone/>
            </a:pPr>
            <a:endParaRPr lang="uk-UA" sz="2400" dirty="0">
              <a:latin typeface="+mj-lt"/>
              <a:ea typeface="Montserrat Medium" pitchFamily="34" charset="-122"/>
            </a:endParaRPr>
          </a:p>
          <a:p>
            <a:pPr marL="0" indent="0" algn="l">
              <a:buNone/>
            </a:pPr>
            <a:r>
              <a:rPr lang="en-US" sz="2400" dirty="0">
                <a:latin typeface="+mj-lt"/>
                <a:ea typeface="Montserrat Medium" pitchFamily="34" charset="-122"/>
              </a:rPr>
              <a:t>DOCK LEVELERS</a:t>
            </a:r>
          </a:p>
          <a:p>
            <a:pPr marL="0" indent="0" algn="l">
              <a:buNone/>
            </a:pPr>
            <a:endParaRPr lang="uk-UA" sz="2400" dirty="0">
              <a:latin typeface="+mj-lt"/>
              <a:ea typeface="Montserrat Medium" pitchFamily="34" charset="-122"/>
            </a:endParaRPr>
          </a:p>
          <a:p>
            <a:pPr marL="0" indent="0" algn="l">
              <a:buNone/>
            </a:pPr>
            <a:r>
              <a:rPr lang="en-US" sz="2400" dirty="0">
                <a:latin typeface="+mj-lt"/>
              </a:rPr>
              <a:t>TRUCKS PARKING AREA</a:t>
            </a:r>
          </a:p>
        </p:txBody>
      </p:sp>
      <p:sp>
        <p:nvSpPr>
          <p:cNvPr id="8" name="Text 5"/>
          <p:cNvSpPr/>
          <p:nvPr/>
        </p:nvSpPr>
        <p:spPr>
          <a:xfrm>
            <a:off x="8162070" y="4123789"/>
            <a:ext cx="1776014" cy="5024881"/>
          </a:xfrm>
          <a:prstGeom prst="rect">
            <a:avLst/>
          </a:prstGeom>
          <a:noFill/>
          <a:ln/>
        </p:spPr>
        <p:txBody>
          <a:bodyPr wrap="square" lIns="0" tIns="0" rIns="0" bIns="0" rtlCol="0" anchor="t"/>
          <a:lstStyle/>
          <a:p>
            <a:pPr algn="r"/>
            <a:r>
              <a:rPr lang="en-US" sz="2400" dirty="0">
                <a:latin typeface="+mj-lt"/>
                <a:ea typeface="Montserrat Medium" pitchFamily="34" charset="-122"/>
                <a:cs typeface="Montserrat Medium" pitchFamily="34" charset="-120"/>
              </a:rPr>
              <a:t>36 </a:t>
            </a:r>
            <a:r>
              <a:rPr lang="uk-UA" sz="2400" dirty="0">
                <a:latin typeface="+mj-lt"/>
                <a:ea typeface="Montserrat Medium" pitchFamily="34" charset="-122"/>
                <a:cs typeface="Montserrat Medium" pitchFamily="34" charset="-120"/>
              </a:rPr>
              <a:t>000 </a:t>
            </a:r>
            <a:r>
              <a:rPr lang="en-US" sz="2400" dirty="0">
                <a:latin typeface="+mj-lt"/>
              </a:rPr>
              <a:t>sqm</a:t>
            </a:r>
            <a:br>
              <a:rPr lang="ru-RU" sz="2400" dirty="0">
                <a:latin typeface="+mj-lt"/>
              </a:rPr>
            </a:br>
            <a:endParaRPr lang="ru-RU" sz="2400" dirty="0">
              <a:latin typeface="+mj-lt"/>
            </a:endParaRPr>
          </a:p>
          <a:p>
            <a:pPr algn="r"/>
            <a:r>
              <a:rPr lang="uk-UA" sz="2400" dirty="0">
                <a:latin typeface="+mj-lt"/>
                <a:ea typeface="Montserrat Medium" pitchFamily="34" charset="-122"/>
                <a:cs typeface="Montserrat Medium" pitchFamily="34" charset="-120"/>
              </a:rPr>
              <a:t>12</a:t>
            </a:r>
            <a:r>
              <a:rPr lang="en-US" sz="2400" dirty="0">
                <a:latin typeface="+mj-lt"/>
                <a:ea typeface="Montserrat Medium" pitchFamily="34" charset="-122"/>
                <a:cs typeface="Montserrat Medium" pitchFamily="34" charset="-120"/>
              </a:rPr>
              <a:t> 744</a:t>
            </a:r>
            <a:r>
              <a:rPr lang="uk-UA" sz="2400" dirty="0">
                <a:latin typeface="+mj-lt"/>
                <a:ea typeface="Montserrat Medium" pitchFamily="34" charset="-122"/>
                <a:cs typeface="Montserrat Medium" pitchFamily="34" charset="-120"/>
              </a:rPr>
              <a:t> </a:t>
            </a:r>
            <a:r>
              <a:rPr lang="en-US" sz="2400" dirty="0">
                <a:latin typeface="+mj-lt"/>
                <a:ea typeface="Montserrat Medium" pitchFamily="34" charset="-122"/>
                <a:cs typeface="Montserrat Medium" pitchFamily="34" charset="-120"/>
              </a:rPr>
              <a:t>sqm</a:t>
            </a:r>
            <a:endParaRPr lang="ru-RU" sz="2400" dirty="0">
              <a:latin typeface="+mj-lt"/>
            </a:endParaRPr>
          </a:p>
          <a:p>
            <a:pPr algn="r"/>
            <a:endParaRPr lang="ru-RU" sz="2400" dirty="0">
              <a:latin typeface="+mj-lt"/>
            </a:endParaRPr>
          </a:p>
          <a:p>
            <a:pPr algn="r"/>
            <a:r>
              <a:rPr lang="ru-RU" sz="2400" dirty="0">
                <a:latin typeface="+mj-lt"/>
              </a:rPr>
              <a:t>144</a:t>
            </a:r>
            <a:r>
              <a:rPr lang="en-US" sz="2400" dirty="0">
                <a:latin typeface="+mj-lt"/>
              </a:rPr>
              <a:t> x 88,5</a:t>
            </a:r>
            <a:r>
              <a:rPr lang="ru-RU" sz="2400" dirty="0">
                <a:latin typeface="+mj-lt"/>
              </a:rPr>
              <a:t> </a:t>
            </a:r>
            <a:r>
              <a:rPr lang="en-US" sz="2400" dirty="0">
                <a:latin typeface="+mj-lt"/>
              </a:rPr>
              <a:t>m</a:t>
            </a:r>
            <a:endParaRPr lang="ru-RU" sz="2400" dirty="0"/>
          </a:p>
          <a:p>
            <a:pPr algn="r"/>
            <a:endParaRPr lang="ru-RU" sz="2400" dirty="0">
              <a:latin typeface="+mj-lt"/>
            </a:endParaRPr>
          </a:p>
          <a:p>
            <a:pPr algn="r"/>
            <a:r>
              <a:rPr lang="en-US" sz="2400" dirty="0">
                <a:latin typeface="+mj-lt"/>
              </a:rPr>
              <a:t>13 556 sqm</a:t>
            </a:r>
          </a:p>
          <a:p>
            <a:pPr algn="r"/>
            <a:endParaRPr lang="en-US" sz="2400" dirty="0">
              <a:latin typeface="+mj-lt"/>
            </a:endParaRPr>
          </a:p>
          <a:p>
            <a:pPr algn="r"/>
            <a:r>
              <a:rPr lang="ru-RU" sz="2400" dirty="0">
                <a:latin typeface="+mj-lt"/>
              </a:rPr>
              <a:t>24х12 </a:t>
            </a:r>
            <a:r>
              <a:rPr lang="en-US" sz="2400" dirty="0">
                <a:latin typeface="+mj-lt"/>
              </a:rPr>
              <a:t>m</a:t>
            </a:r>
            <a:endParaRPr lang="ru-RU" sz="2400" dirty="0">
              <a:latin typeface="+mj-lt"/>
            </a:endParaRPr>
          </a:p>
          <a:p>
            <a:pPr algn="r"/>
            <a:endParaRPr lang="ru-RU" sz="2400" dirty="0">
              <a:latin typeface="+mj-lt"/>
            </a:endParaRPr>
          </a:p>
          <a:p>
            <a:pPr algn="r"/>
            <a:r>
              <a:rPr lang="ru-RU" sz="2400" dirty="0">
                <a:latin typeface="+mj-lt"/>
              </a:rPr>
              <a:t>1</a:t>
            </a:r>
            <a:r>
              <a:rPr lang="uk-UA" sz="2400" dirty="0">
                <a:latin typeface="+mj-lt"/>
              </a:rPr>
              <a:t>0</a:t>
            </a:r>
            <a:r>
              <a:rPr lang="ru-RU" sz="2400" dirty="0">
                <a:latin typeface="+mj-lt"/>
              </a:rPr>
              <a:t> </a:t>
            </a:r>
            <a:r>
              <a:rPr lang="en-US" sz="2400" dirty="0">
                <a:latin typeface="+mj-lt"/>
              </a:rPr>
              <a:t>m</a:t>
            </a:r>
            <a:endParaRPr lang="ru-RU" sz="2400" dirty="0">
              <a:latin typeface="+mj-lt"/>
            </a:endParaRPr>
          </a:p>
          <a:p>
            <a:pPr algn="r"/>
            <a:endParaRPr lang="ru-RU" sz="2400" dirty="0">
              <a:latin typeface="+mj-lt"/>
            </a:endParaRPr>
          </a:p>
          <a:p>
            <a:pPr algn="r"/>
            <a:r>
              <a:rPr lang="ru-RU" sz="2400" dirty="0">
                <a:latin typeface="+mj-lt"/>
              </a:rPr>
              <a:t>1</a:t>
            </a:r>
            <a:r>
              <a:rPr lang="en-US" sz="2400" dirty="0">
                <a:latin typeface="+mj-lt"/>
              </a:rPr>
              <a:t>6</a:t>
            </a:r>
            <a:r>
              <a:rPr lang="ru-RU" sz="2400" dirty="0">
                <a:latin typeface="+mj-lt"/>
              </a:rPr>
              <a:t> </a:t>
            </a:r>
            <a:r>
              <a:rPr lang="en-US" sz="2400" dirty="0">
                <a:latin typeface="+mj-lt"/>
              </a:rPr>
              <a:t>pc</a:t>
            </a:r>
            <a:endParaRPr lang="ru-RU" sz="2400" dirty="0">
              <a:latin typeface="+mj-lt"/>
            </a:endParaRPr>
          </a:p>
          <a:p>
            <a:pPr algn="r"/>
            <a:endParaRPr lang="ru-RU" sz="2400" dirty="0">
              <a:latin typeface="+mj-lt"/>
            </a:endParaRPr>
          </a:p>
          <a:p>
            <a:pPr algn="r"/>
            <a:r>
              <a:rPr lang="ru-RU" sz="2400" dirty="0">
                <a:latin typeface="+mj-lt"/>
              </a:rPr>
              <a:t>1</a:t>
            </a:r>
            <a:r>
              <a:rPr lang="en-US" sz="2400" dirty="0">
                <a:latin typeface="+mj-lt"/>
              </a:rPr>
              <a:t>8</a:t>
            </a:r>
            <a:r>
              <a:rPr lang="ru-RU" sz="2400" dirty="0">
                <a:latin typeface="+mj-lt"/>
              </a:rPr>
              <a:t> </a:t>
            </a:r>
            <a:r>
              <a:rPr lang="en-US" sz="2400" dirty="0">
                <a:latin typeface="+mj-lt"/>
              </a:rPr>
              <a:t>trucks</a:t>
            </a:r>
          </a:p>
          <a:p>
            <a:pPr algn="r">
              <a:lnSpc>
                <a:spcPts val="2653"/>
              </a:lnSpc>
            </a:pPr>
            <a:endParaRPr lang="en-US" sz="2400" dirty="0"/>
          </a:p>
          <a:p>
            <a:pPr algn="r">
              <a:lnSpc>
                <a:spcPts val="2653"/>
              </a:lnSpc>
            </a:pPr>
            <a:endParaRPr lang="en-US" sz="2400" dirty="0"/>
          </a:p>
        </p:txBody>
      </p:sp>
      <p:sp>
        <p:nvSpPr>
          <p:cNvPr id="9" name="Shape 6"/>
          <p:cNvSpPr/>
          <p:nvPr/>
        </p:nvSpPr>
        <p:spPr>
          <a:xfrm>
            <a:off x="4503934" y="4906005"/>
            <a:ext cx="4788682" cy="419100"/>
          </a:xfrm>
          <a:prstGeom prst="rect">
            <a:avLst/>
          </a:prstGeom>
          <a:noFill/>
          <a:ln/>
        </p:spPr>
      </p:sp>
      <p:sp>
        <p:nvSpPr>
          <p:cNvPr id="23" name="Shape 17"/>
          <p:cNvSpPr/>
          <p:nvPr/>
        </p:nvSpPr>
        <p:spPr>
          <a:xfrm>
            <a:off x="3581269" y="6361464"/>
            <a:ext cx="6858857" cy="1350468"/>
          </a:xfrm>
          <a:prstGeom prst="rect">
            <a:avLst/>
          </a:prstGeom>
          <a:noFill/>
          <a:ln/>
        </p:spPr>
      </p:sp>
      <p:sp>
        <p:nvSpPr>
          <p:cNvPr id="82" name="Text 66"/>
          <p:cNvSpPr/>
          <p:nvPr/>
        </p:nvSpPr>
        <p:spPr>
          <a:xfrm>
            <a:off x="1371771" y="1219200"/>
            <a:ext cx="13590699" cy="482600"/>
          </a:xfrm>
          <a:prstGeom prst="rect">
            <a:avLst/>
          </a:prstGeom>
          <a:noFill/>
          <a:ln/>
        </p:spPr>
        <p:txBody>
          <a:bodyPr wrap="square" lIns="0" tIns="0" rIns="0" bIns="0" rtlCol="0" anchor="t"/>
          <a:lstStyle/>
          <a:p>
            <a:pPr marL="0" indent="0" algn="l">
              <a:buNone/>
            </a:pPr>
            <a:r>
              <a:rPr lang="en-US" sz="4500" dirty="0">
                <a:solidFill>
                  <a:srgbClr val="FFC60C">
                    <a:alpha val="100000"/>
                  </a:srgbClr>
                </a:solidFill>
                <a:latin typeface="Univermag" pitchFamily="50" charset="-52"/>
                <a:ea typeface="Univermag" pitchFamily="50" charset="-52"/>
                <a:cs typeface="Univermag Regular" pitchFamily="34" charset="-120"/>
              </a:rPr>
              <a:t>THEHNICAL SPECIFICATIONS</a:t>
            </a:r>
            <a:endParaRPr lang="en-US" sz="4500" dirty="0">
              <a:latin typeface="Univermag" pitchFamily="50" charset="-52"/>
              <a:ea typeface="Univermag" pitchFamily="50" charset="-52"/>
            </a:endParaRPr>
          </a:p>
        </p:txBody>
      </p:sp>
      <p:cxnSp>
        <p:nvCxnSpPr>
          <p:cNvPr id="35" name="Прямая соединительная линия 34"/>
          <p:cNvCxnSpPr/>
          <p:nvPr/>
        </p:nvCxnSpPr>
        <p:spPr>
          <a:xfrm flipV="1">
            <a:off x="1494501" y="3946858"/>
            <a:ext cx="8640000" cy="0"/>
          </a:xfrm>
          <a:prstGeom prst="line">
            <a:avLst/>
          </a:prstGeom>
        </p:spPr>
        <p:style>
          <a:lnRef idx="1">
            <a:schemeClr val="dk1"/>
          </a:lnRef>
          <a:fillRef idx="0">
            <a:schemeClr val="dk1"/>
          </a:fillRef>
          <a:effectRef idx="0">
            <a:schemeClr val="dk1"/>
          </a:effectRef>
          <a:fontRef idx="minor">
            <a:schemeClr val="tx1"/>
          </a:fontRef>
        </p:style>
      </p:cxnSp>
      <p:pic>
        <p:nvPicPr>
          <p:cNvPr id="5" name="Picture 4">
            <a:extLst>
              <a:ext uri="{FF2B5EF4-FFF2-40B4-BE49-F238E27FC236}">
                <a16:creationId xmlns:a16="http://schemas.microsoft.com/office/drawing/2014/main" id="{BF30553A-B7FF-48BE-BCEA-5A326A56359E}"/>
              </a:ext>
            </a:extLst>
          </p:cNvPr>
          <p:cNvPicPr>
            <a:picLocks noChangeAspect="1"/>
          </p:cNvPicPr>
          <p:nvPr/>
        </p:nvPicPr>
        <p:blipFill>
          <a:blip r:embed="rId3"/>
          <a:stretch>
            <a:fillRect/>
          </a:stretch>
        </p:blipFill>
        <p:spPr>
          <a:xfrm>
            <a:off x="12424780" y="3005649"/>
            <a:ext cx="11174336" cy="8062097"/>
          </a:xfrm>
          <a:prstGeom prst="rect">
            <a:avLst/>
          </a:prstGeom>
        </p:spPr>
      </p:pic>
    </p:spTree>
    <p:extLst>
      <p:ext uri="{BB962C8B-B14F-4D97-AF65-F5344CB8AC3E}">
        <p14:creationId xmlns:p14="http://schemas.microsoft.com/office/powerpoint/2010/main" val="418378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5660F2-DD89-4C78-B072-D3FFD045D6E2}"/>
              </a:ext>
            </a:extLst>
          </p:cNvPr>
          <p:cNvPicPr>
            <a:picLocks noChangeAspect="1"/>
          </p:cNvPicPr>
          <p:nvPr/>
        </p:nvPicPr>
        <p:blipFill>
          <a:blip r:embed="rId2"/>
          <a:stretch>
            <a:fillRect/>
          </a:stretch>
        </p:blipFill>
        <p:spPr>
          <a:xfrm>
            <a:off x="15582901" y="2751365"/>
            <a:ext cx="6940550" cy="9219877"/>
          </a:xfrm>
          <a:prstGeom prst="rect">
            <a:avLst/>
          </a:prstGeom>
          <a:ln>
            <a:solidFill>
              <a:schemeClr val="tx1"/>
            </a:solidFill>
          </a:ln>
        </p:spPr>
      </p:pic>
      <p:sp>
        <p:nvSpPr>
          <p:cNvPr id="6" name="Text 1">
            <a:extLst>
              <a:ext uri="{FF2B5EF4-FFF2-40B4-BE49-F238E27FC236}">
                <a16:creationId xmlns:a16="http://schemas.microsoft.com/office/drawing/2014/main" id="{552B7F21-4858-4F7D-A46A-A0A02F1A6F41}"/>
              </a:ext>
            </a:extLst>
          </p:cNvPr>
          <p:cNvSpPr/>
          <p:nvPr/>
        </p:nvSpPr>
        <p:spPr>
          <a:xfrm>
            <a:off x="1746850" y="1469782"/>
            <a:ext cx="7976597" cy="943708"/>
          </a:xfrm>
          <a:prstGeom prst="rect">
            <a:avLst/>
          </a:prstGeom>
          <a:noFill/>
          <a:ln/>
        </p:spPr>
        <p:txBody>
          <a:bodyPr wrap="square" lIns="0" tIns="0" rIns="0" bIns="0" rtlCol="0" anchor="t"/>
          <a:lstStyle/>
          <a:p>
            <a:pPr marL="0" indent="0" algn="l">
              <a:buNone/>
            </a:pPr>
            <a:r>
              <a:rPr lang="en-US" sz="4500" dirty="0">
                <a:solidFill>
                  <a:srgbClr val="FFC60C">
                    <a:alpha val="100000"/>
                  </a:srgbClr>
                </a:solidFill>
                <a:latin typeface="Univermag" pitchFamily="50" charset="-52"/>
                <a:ea typeface="Univermag" pitchFamily="50" charset="-52"/>
                <a:cs typeface="Univermag Regular" pitchFamily="34" charset="-120"/>
              </a:rPr>
              <a:t>Project status</a:t>
            </a:r>
            <a:endParaRPr lang="en-US" sz="4500" dirty="0">
              <a:latin typeface="Univermag" pitchFamily="50" charset="-52"/>
              <a:ea typeface="Univermag" pitchFamily="50" charset="-52"/>
            </a:endParaRPr>
          </a:p>
        </p:txBody>
      </p:sp>
      <p:sp>
        <p:nvSpPr>
          <p:cNvPr id="8" name="TextBox 7">
            <a:extLst>
              <a:ext uri="{FF2B5EF4-FFF2-40B4-BE49-F238E27FC236}">
                <a16:creationId xmlns:a16="http://schemas.microsoft.com/office/drawing/2014/main" id="{33B2B9C5-EDD6-410C-ACAD-70990B0BFBF7}"/>
              </a:ext>
            </a:extLst>
          </p:cNvPr>
          <p:cNvSpPr txBox="1"/>
          <p:nvPr/>
        </p:nvSpPr>
        <p:spPr>
          <a:xfrm>
            <a:off x="1746849" y="3164681"/>
            <a:ext cx="12197750" cy="3693319"/>
          </a:xfrm>
          <a:prstGeom prst="rect">
            <a:avLst/>
          </a:prstGeom>
          <a:noFill/>
        </p:spPr>
        <p:txBody>
          <a:bodyPr wrap="square">
            <a:spAutoFit/>
          </a:bodyPr>
          <a:lstStyle/>
          <a:p>
            <a:pPr>
              <a:lnSpc>
                <a:spcPct val="150000"/>
              </a:lnSpc>
            </a:pPr>
            <a:r>
              <a:rPr lang="en-US" sz="2000" b="1" dirty="0">
                <a:latin typeface="Arial" panose="020B0604020202020204" pitchFamily="34" charset="0"/>
                <a:cs typeface="Arial" panose="020B0604020202020204" pitchFamily="34" charset="0"/>
              </a:rPr>
              <a:t>09/2025</a:t>
            </a:r>
            <a:r>
              <a:rPr lang="en-US" sz="2000" dirty="0">
                <a:latin typeface="Arial" panose="020B0604020202020204" pitchFamily="34" charset="0"/>
                <a:cs typeface="Arial" panose="020B0604020202020204" pitchFamily="34" charset="0"/>
              </a:rPr>
              <a:t> – construction project examination passed</a:t>
            </a:r>
          </a:p>
          <a:p>
            <a:pPr>
              <a:lnSpc>
                <a:spcPct val="150000"/>
              </a:lnSpc>
            </a:pPr>
            <a:endParaRPr lang="en-US" sz="2000" dirty="0">
              <a:latin typeface="Arial" panose="020B0604020202020204" pitchFamily="34" charset="0"/>
              <a:cs typeface="Arial" panose="020B0604020202020204" pitchFamily="34" charset="0"/>
            </a:endParaRPr>
          </a:p>
          <a:p>
            <a:pPr>
              <a:lnSpc>
                <a:spcPct val="150000"/>
              </a:lnSpc>
            </a:pPr>
            <a:r>
              <a:rPr lang="en-US" sz="2000" b="1" dirty="0">
                <a:latin typeface="Arial" panose="020B0604020202020204" pitchFamily="34" charset="0"/>
                <a:cs typeface="Arial" panose="020B0604020202020204" pitchFamily="34" charset="0"/>
              </a:rPr>
              <a:t>02/2026</a:t>
            </a:r>
            <a:r>
              <a:rPr lang="en-US" sz="2000" dirty="0">
                <a:latin typeface="Arial" panose="020B0604020202020204" pitchFamily="34" charset="0"/>
                <a:cs typeface="Arial" panose="020B0604020202020204" pitchFamily="34" charset="0"/>
              </a:rPr>
              <a:t>  - electricity supply connection</a:t>
            </a:r>
          </a:p>
          <a:p>
            <a:pPr>
              <a:lnSpc>
                <a:spcPct val="150000"/>
              </a:lnSpc>
            </a:pPr>
            <a:endParaRPr lang="en-US" sz="2000" dirty="0">
              <a:latin typeface="Arial" panose="020B0604020202020204" pitchFamily="34" charset="0"/>
              <a:cs typeface="Arial" panose="020B0604020202020204" pitchFamily="34" charset="0"/>
            </a:endParaRPr>
          </a:p>
          <a:p>
            <a:pPr>
              <a:lnSpc>
                <a:spcPct val="150000"/>
              </a:lnSpc>
            </a:pPr>
            <a:r>
              <a:rPr lang="en-US" sz="2000" b="1" dirty="0">
                <a:latin typeface="Arial" panose="020B0604020202020204" pitchFamily="34" charset="0"/>
                <a:cs typeface="Arial" panose="020B0604020202020204" pitchFamily="34" charset="0"/>
              </a:rPr>
              <a:t>03/2026 – 10/2026 </a:t>
            </a:r>
            <a:r>
              <a:rPr lang="en-US" sz="2000" dirty="0">
                <a:latin typeface="Arial" panose="020B0604020202020204" pitchFamily="34" charset="0"/>
                <a:cs typeface="Arial" panose="020B0604020202020204" pitchFamily="34" charset="0"/>
              </a:rPr>
              <a:t>– 1st section construction</a:t>
            </a:r>
            <a:r>
              <a:rPr lang="uk-UA"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and</a:t>
            </a:r>
            <a:r>
              <a:rPr lang="uk-UA"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commissioning</a:t>
            </a:r>
          </a:p>
          <a:p>
            <a:pPr>
              <a:lnSpc>
                <a:spcPct val="150000"/>
              </a:lnSpc>
            </a:pPr>
            <a:endParaRPr lang="en-US" sz="2000" dirty="0">
              <a:latin typeface="Arial" panose="020B0604020202020204" pitchFamily="34" charset="0"/>
              <a:cs typeface="Arial" panose="020B0604020202020204" pitchFamily="34" charset="0"/>
            </a:endParaRPr>
          </a:p>
          <a:p>
            <a:pPr>
              <a:lnSpc>
                <a:spcPct val="150000"/>
              </a:lnSpc>
            </a:pPr>
            <a:r>
              <a:rPr lang="en-US" sz="2000" b="1" dirty="0">
                <a:latin typeface="Arial" panose="020B0604020202020204" pitchFamily="34" charset="0"/>
                <a:cs typeface="Arial" panose="020B0604020202020204" pitchFamily="34" charset="0"/>
              </a:rPr>
              <a:t>03/2027 – 09/2027 – </a:t>
            </a:r>
            <a:r>
              <a:rPr lang="en-US" sz="2000" dirty="0">
                <a:latin typeface="Arial" panose="020B0604020202020204" pitchFamily="34" charset="0"/>
                <a:cs typeface="Arial" panose="020B0604020202020204" pitchFamily="34" charset="0"/>
              </a:rPr>
              <a:t>2</a:t>
            </a:r>
            <a:r>
              <a:rPr lang="en-US" sz="2000" baseline="30000" dirty="0">
                <a:latin typeface="Arial" panose="020B0604020202020204" pitchFamily="34" charset="0"/>
                <a:cs typeface="Arial" panose="020B0604020202020204" pitchFamily="34" charset="0"/>
              </a:rPr>
              <a:t>nd</a:t>
            </a:r>
            <a:r>
              <a:rPr lang="en-US" sz="2000" dirty="0">
                <a:latin typeface="Arial" panose="020B0604020202020204" pitchFamily="34" charset="0"/>
                <a:cs typeface="Arial" panose="020B0604020202020204" pitchFamily="34" charset="0"/>
              </a:rPr>
              <a:t> section construction and</a:t>
            </a:r>
            <a:r>
              <a:rPr lang="uk-UA"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commissioning</a:t>
            </a:r>
          </a:p>
          <a:p>
            <a:endParaRPr lang="en-US" dirty="0"/>
          </a:p>
        </p:txBody>
      </p:sp>
      <p:pic>
        <p:nvPicPr>
          <p:cNvPr id="10" name="Picture 9">
            <a:extLst>
              <a:ext uri="{FF2B5EF4-FFF2-40B4-BE49-F238E27FC236}">
                <a16:creationId xmlns:a16="http://schemas.microsoft.com/office/drawing/2014/main" id="{AAD1B9C8-C8D8-4841-989F-8536E1066D12}"/>
              </a:ext>
            </a:extLst>
          </p:cNvPr>
          <p:cNvPicPr>
            <a:picLocks noChangeAspect="1"/>
          </p:cNvPicPr>
          <p:nvPr/>
        </p:nvPicPr>
        <p:blipFill>
          <a:blip r:embed="rId3"/>
          <a:stretch>
            <a:fillRect/>
          </a:stretch>
        </p:blipFill>
        <p:spPr>
          <a:xfrm>
            <a:off x="1467306" y="8414855"/>
            <a:ext cx="12756835" cy="3556387"/>
          </a:xfrm>
          <a:prstGeom prst="rect">
            <a:avLst/>
          </a:prstGeom>
        </p:spPr>
      </p:pic>
    </p:spTree>
    <p:extLst>
      <p:ext uri="{BB962C8B-B14F-4D97-AF65-F5344CB8AC3E}">
        <p14:creationId xmlns:p14="http://schemas.microsoft.com/office/powerpoint/2010/main" val="2990248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32323"/>
        </a:solidFill>
        <a:effectLst/>
      </p:bgPr>
    </p:bg>
    <p:spTree>
      <p:nvGrpSpPr>
        <p:cNvPr id="1" name=""/>
        <p:cNvGrpSpPr/>
        <p:nvPr/>
      </p:nvGrpSpPr>
      <p:grpSpPr>
        <a:xfrm>
          <a:off x="0" y="0"/>
          <a:ext cx="0" cy="0"/>
          <a:chOff x="0" y="0"/>
          <a:chExt cx="0" cy="0"/>
        </a:xfrm>
      </p:grpSpPr>
      <p:sp>
        <p:nvSpPr>
          <p:cNvPr id="2" name="Text 0"/>
          <p:cNvSpPr/>
          <p:nvPr/>
        </p:nvSpPr>
        <p:spPr>
          <a:xfrm>
            <a:off x="11922818" y="6441259"/>
            <a:ext cx="11452572" cy="4415163"/>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white"/>
                </a:solidFill>
                <a:latin typeface="Calibri Light" panose="020F0302020204030204"/>
                <a:ea typeface="Univermag" pitchFamily="50" charset="-52"/>
              </a:rPr>
              <a:t>The Global Ocean Link company is the market leader of multimodal and intermodal container transportation in Ukraine. We have been working on the market of transport and logistics services since 2009. Today, the number of our team exceeds 150 specialists.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3600" b="0" i="0" u="none" strike="noStrike" kern="1200" cap="none" spc="0" normalizeH="0" baseline="0" noProof="0" dirty="0">
              <a:ln>
                <a:noFill/>
              </a:ln>
              <a:solidFill>
                <a:prstClr val="white"/>
              </a:solidFill>
              <a:effectLst/>
              <a:uLnTx/>
              <a:uFillTx/>
              <a:latin typeface="Calibri Light" panose="020F0302020204030204"/>
              <a:ea typeface="Univermag" pitchFamily="50" charset="-5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Light" panose="020F0302020204030204"/>
                <a:ea typeface="Univermag" pitchFamily="50" charset="-52"/>
                <a:cs typeface="+mn-cs"/>
                <a:hlinkClick r:id="rId3"/>
              </a:rPr>
              <a:t>https://gol.ua</a:t>
            </a:r>
            <a:endParaRPr kumimoji="0" lang="en-US" sz="3600" b="0" i="0" u="none" strike="noStrike" kern="1200" cap="none" spc="0" normalizeH="0" baseline="0" noProof="0" dirty="0">
              <a:ln>
                <a:noFill/>
              </a:ln>
              <a:solidFill>
                <a:prstClr val="white"/>
              </a:solidFill>
              <a:effectLst/>
              <a:uLnTx/>
              <a:uFillTx/>
              <a:latin typeface="Calibri Light" panose="020F0302020204030204"/>
              <a:ea typeface="Univermag" pitchFamily="50" charset="-52"/>
              <a:cs typeface="+mn-cs"/>
            </a:endParaRPr>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6642" y="1638710"/>
            <a:ext cx="2838447" cy="1142999"/>
          </a:xfrm>
          <a:prstGeom prst="rect">
            <a:avLst/>
          </a:prstGeom>
        </p:spPr>
      </p:pic>
      <p:sp>
        <p:nvSpPr>
          <p:cNvPr id="5" name="TextBox 4">
            <a:extLst>
              <a:ext uri="{FF2B5EF4-FFF2-40B4-BE49-F238E27FC236}">
                <a16:creationId xmlns:a16="http://schemas.microsoft.com/office/drawing/2014/main" id="{F9FAD753-AE37-4BD4-8AB8-D1ED9C564F02}"/>
              </a:ext>
            </a:extLst>
          </p:cNvPr>
          <p:cNvSpPr txBox="1"/>
          <p:nvPr/>
        </p:nvSpPr>
        <p:spPr>
          <a:xfrm>
            <a:off x="2646091" y="6441259"/>
            <a:ext cx="346225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Calibri Light" panose="020F0302020204030204"/>
                <a:ea typeface="Univermag" pitchFamily="50" charset="-52"/>
                <a:cs typeface="+mn-cs"/>
              </a:rPr>
              <a:t>CONTACTS</a:t>
            </a:r>
            <a:endParaRPr kumimoji="0" lang="uk-UA" sz="3600" b="0" i="0" u="none" strike="noStrike" kern="1200" cap="none" spc="0" normalizeH="0" baseline="0" noProof="0" dirty="0">
              <a:ln>
                <a:noFill/>
              </a:ln>
              <a:solidFill>
                <a:prstClr val="white"/>
              </a:solidFill>
              <a:effectLst/>
              <a:uLnTx/>
              <a:uFillTx/>
              <a:latin typeface="Calibri Light" panose="020F0302020204030204"/>
              <a:ea typeface="Univermag" pitchFamily="50" charset="-52"/>
              <a:cs typeface="+mn-cs"/>
            </a:endParaRPr>
          </a:p>
        </p:txBody>
      </p:sp>
      <p:pic>
        <p:nvPicPr>
          <p:cNvPr id="8" name="Picture 7">
            <a:extLst>
              <a:ext uri="{FF2B5EF4-FFF2-40B4-BE49-F238E27FC236}">
                <a16:creationId xmlns:a16="http://schemas.microsoft.com/office/drawing/2014/main" id="{3394808F-0671-4CEF-87AB-ADA33FB2295F}"/>
              </a:ext>
            </a:extLst>
          </p:cNvPr>
          <p:cNvPicPr>
            <a:picLocks noChangeAspect="1"/>
          </p:cNvPicPr>
          <p:nvPr/>
        </p:nvPicPr>
        <p:blipFill>
          <a:blip r:embed="rId5"/>
          <a:stretch>
            <a:fillRect/>
          </a:stretch>
        </p:blipFill>
        <p:spPr>
          <a:xfrm>
            <a:off x="11773188" y="1638710"/>
            <a:ext cx="10982325" cy="3514725"/>
          </a:xfrm>
          <a:prstGeom prst="rect">
            <a:avLst/>
          </a:prstGeom>
        </p:spPr>
      </p:pic>
      <p:sp>
        <p:nvSpPr>
          <p:cNvPr id="9" name="Text 0">
            <a:extLst>
              <a:ext uri="{FF2B5EF4-FFF2-40B4-BE49-F238E27FC236}">
                <a16:creationId xmlns:a16="http://schemas.microsoft.com/office/drawing/2014/main" id="{7F1B0D1B-3B21-4711-9D4C-00623F5C737A}"/>
              </a:ext>
            </a:extLst>
          </p:cNvPr>
          <p:cNvSpPr/>
          <p:nvPr/>
        </p:nvSpPr>
        <p:spPr>
          <a:xfrm>
            <a:off x="2646091" y="7402222"/>
            <a:ext cx="6259763" cy="3355009"/>
          </a:xfrm>
          <a:prstGeom prst="rect">
            <a:avLst/>
          </a:prstGeom>
          <a:noFill/>
          <a:ln/>
        </p:spPr>
        <p:txBody>
          <a:bodyPr wrap="square" lIns="0" tIns="0" rIns="0" bIns="0" rtlCol="0" anchor="t"/>
          <a:lstStyle/>
          <a:p>
            <a:r>
              <a:rPr lang="en-US" sz="3600" dirty="0">
                <a:solidFill>
                  <a:srgbClr val="001B3A"/>
                </a:solidFill>
                <a:hlinkClick r:id="rId6"/>
              </a:rPr>
              <a:t>+38 (067) 555-20-00</a:t>
            </a:r>
            <a:endParaRPr lang="en-US" sz="3600" dirty="0">
              <a:solidFill>
                <a:srgbClr val="001B3A"/>
              </a:solidFill>
              <a:effectLst/>
            </a:endParaRPr>
          </a:p>
          <a:p>
            <a:r>
              <a:rPr kumimoji="0" lang="en-US" sz="3600" b="0" i="0" u="none" strike="noStrike" kern="1200" cap="none" spc="0" normalizeH="0" baseline="0" noProof="0" dirty="0">
                <a:ln>
                  <a:noFill/>
                </a:ln>
                <a:solidFill>
                  <a:srgbClr val="000000"/>
                </a:solidFill>
                <a:effectLst/>
                <a:uLnTx/>
                <a:uFillTx/>
                <a:latin typeface="Calibri Light" panose="020F0302020204030204"/>
                <a:ea typeface="+mn-ea"/>
                <a:cs typeface="+mn-cs"/>
                <a:hlinkClick r:id="rId7"/>
              </a:rPr>
              <a:t>abugay@gol-xborder.com</a:t>
            </a:r>
            <a:endParaRPr kumimoji="0" lang="en-US" sz="3600" b="0" i="0" u="none" strike="noStrike" kern="1200" cap="none" spc="0" normalizeH="0" baseline="0" noProof="0" dirty="0">
              <a:ln>
                <a:noFill/>
              </a:ln>
              <a:solidFill>
                <a:srgbClr val="000000"/>
              </a:solidFill>
              <a:effectLst/>
              <a:uLnTx/>
              <a:uFillTx/>
              <a:latin typeface="Calibri Light" panose="020F0302020204030204"/>
              <a:ea typeface="+mn-ea"/>
              <a:cs typeface="+mn-cs"/>
            </a:endParaRPr>
          </a:p>
          <a:p>
            <a:endParaRPr lang="en-US" sz="3600" dirty="0">
              <a:solidFill>
                <a:srgbClr val="000000"/>
              </a:solidFill>
              <a:latin typeface="Calibri Light" panose="020F0302020204030204"/>
            </a:endParaRPr>
          </a:p>
          <a:p>
            <a:r>
              <a:rPr lang="en-US" sz="3600" u="none" strike="noStrike" dirty="0">
                <a:solidFill>
                  <a:srgbClr val="001B3A"/>
                </a:solidFill>
                <a:effectLst/>
                <a:hlinkClick r:id="rId6"/>
              </a:rPr>
              <a:t>+38 (048) 797-20-48</a:t>
            </a:r>
            <a:endParaRPr lang="en-US" sz="3600" dirty="0">
              <a:solidFill>
                <a:srgbClr val="001B3A"/>
              </a:solidFill>
              <a:effectLst/>
            </a:endParaRPr>
          </a:p>
          <a:p>
            <a:r>
              <a:rPr lang="en-US" sz="3600" u="none" strike="noStrike" dirty="0">
                <a:solidFill>
                  <a:srgbClr val="001B3A"/>
                </a:solidFill>
                <a:effectLst/>
                <a:hlinkClick r:id="rId8"/>
              </a:rPr>
              <a:t>sales@gol.ua</a:t>
            </a:r>
            <a:endParaRPr lang="en-US" sz="3600" dirty="0">
              <a:solidFill>
                <a:srgbClr val="001B3A"/>
              </a:solidFill>
              <a:effectLst/>
            </a:endParaRPr>
          </a:p>
          <a:p>
            <a:endParaRPr kumimoji="0" lang="en-US" sz="3600" b="0" i="0" u="none" strike="noStrike" kern="1200" cap="none" spc="0" normalizeH="0" baseline="0" noProof="0" dirty="0">
              <a:ln>
                <a:noFill/>
              </a:ln>
              <a:solidFill>
                <a:prstClr val="white"/>
              </a:solidFill>
              <a:effectLst/>
              <a:uLnTx/>
              <a:uFillTx/>
              <a:latin typeface="Calibri Light" panose="020F0302020204030204"/>
              <a:ea typeface="Univermag" pitchFamily="50" charset="-52"/>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8F8"/>
        </a:solidFill>
        <a:effectLst/>
      </p:bgPr>
    </p:bg>
    <p:spTree>
      <p:nvGrpSpPr>
        <p:cNvPr id="1" name=""/>
        <p:cNvGrpSpPr/>
        <p:nvPr/>
      </p:nvGrpSpPr>
      <p:grpSpPr>
        <a:xfrm>
          <a:off x="0" y="0"/>
          <a:ext cx="0" cy="0"/>
          <a:chOff x="0" y="0"/>
          <a:chExt cx="0" cy="0"/>
        </a:xfrm>
      </p:grpSpPr>
      <p:sp>
        <p:nvSpPr>
          <p:cNvPr id="3" name="Text 1"/>
          <p:cNvSpPr/>
          <p:nvPr/>
        </p:nvSpPr>
        <p:spPr>
          <a:xfrm>
            <a:off x="1340165" y="539262"/>
            <a:ext cx="7976597" cy="943708"/>
          </a:xfrm>
          <a:prstGeom prst="rect">
            <a:avLst/>
          </a:prstGeom>
          <a:noFill/>
          <a:ln/>
        </p:spPr>
        <p:txBody>
          <a:bodyPr wrap="square" lIns="0" tIns="0" rIns="0" bIns="0" rtlCol="0" anchor="t"/>
          <a:lstStyle/>
          <a:p>
            <a:pPr marL="0" indent="0" algn="l">
              <a:buNone/>
            </a:pPr>
            <a:r>
              <a:rPr lang="en-US" sz="4500" dirty="0">
                <a:solidFill>
                  <a:srgbClr val="FFC60C">
                    <a:alpha val="100000"/>
                  </a:srgbClr>
                </a:solidFill>
                <a:latin typeface="Univermag" pitchFamily="50" charset="-52"/>
                <a:ea typeface="Univermag" pitchFamily="50" charset="-52"/>
                <a:cs typeface="Univermag Regular" pitchFamily="34" charset="-120"/>
              </a:rPr>
              <a:t>ABOUT THE PROJECT</a:t>
            </a:r>
            <a:endParaRPr lang="en-US" sz="4500" dirty="0">
              <a:latin typeface="Univermag" pitchFamily="50" charset="-52"/>
              <a:ea typeface="Univermag" pitchFamily="50" charset="-52"/>
            </a:endParaRPr>
          </a:p>
        </p:txBody>
      </p:sp>
      <p:sp>
        <p:nvSpPr>
          <p:cNvPr id="4" name="Shape 2"/>
          <p:cNvSpPr/>
          <p:nvPr/>
        </p:nvSpPr>
        <p:spPr>
          <a:xfrm>
            <a:off x="13677900" y="25400"/>
            <a:ext cx="10759954" cy="13716000"/>
          </a:xfrm>
          <a:prstGeom prst="rect">
            <a:avLst/>
          </a:prstGeom>
          <a:solidFill>
            <a:srgbClr val="232323">
              <a:alpha val="100000"/>
            </a:srgbClr>
          </a:solidFill>
          <a:ln/>
        </p:spPr>
      </p:sp>
      <p:pic>
        <p:nvPicPr>
          <p:cNvPr id="7" name="Image 2" descr=" "/>
          <p:cNvPicPr>
            <a:picLocks noChangeAspect="1"/>
          </p:cNvPicPr>
          <p:nvPr/>
        </p:nvPicPr>
        <p:blipFill rotWithShape="1">
          <a:blip r:embed="rId3"/>
          <a:srcRect l="2471" r="4496"/>
          <a:stretch/>
        </p:blipFill>
        <p:spPr>
          <a:xfrm>
            <a:off x="13014960" y="819150"/>
            <a:ext cx="10363200" cy="4064000"/>
          </a:xfrm>
          <a:prstGeom prst="rect">
            <a:avLst/>
          </a:prstGeom>
        </p:spPr>
      </p:pic>
      <p:sp>
        <p:nvSpPr>
          <p:cNvPr id="9" name="Text 3"/>
          <p:cNvSpPr/>
          <p:nvPr/>
        </p:nvSpPr>
        <p:spPr>
          <a:xfrm>
            <a:off x="1293138" y="1825870"/>
            <a:ext cx="11284176" cy="3427655"/>
          </a:xfrm>
          <a:prstGeom prst="rect">
            <a:avLst/>
          </a:prstGeom>
          <a:noFill/>
          <a:ln/>
        </p:spPr>
        <p:txBody>
          <a:bodyPr wrap="square" lIns="0" tIns="0" rIns="0" bIns="0" rtlCol="0" anchor="t"/>
          <a:lstStyle/>
          <a:p>
            <a:pPr>
              <a:lnSpc>
                <a:spcPct val="150000"/>
              </a:lnSpc>
            </a:pPr>
            <a:r>
              <a:rPr lang="en-US" sz="2000" dirty="0">
                <a:solidFill>
                  <a:srgbClr val="232323">
                    <a:alpha val="100000"/>
                  </a:srgbClr>
                </a:solidFill>
                <a:latin typeface="Arial" panose="020B0604020202020204" pitchFamily="34" charset="0"/>
                <a:ea typeface="Montserrat Regular"/>
                <a:cs typeface="Arial" panose="020B0604020202020204" pitchFamily="34" charset="0"/>
              </a:rPr>
              <a:t>A new logistics warehouse complex in the village of Solomonovo, </a:t>
            </a:r>
            <a:r>
              <a:rPr lang="en-US" sz="2000" dirty="0">
                <a:solidFill>
                  <a:srgbClr val="232323">
                    <a:alpha val="100000"/>
                  </a:srgbClr>
                </a:solidFill>
                <a:latin typeface="Arial" panose="020B0604020202020204" pitchFamily="34" charset="0"/>
                <a:cs typeface="Arial" panose="020B0604020202020204" pitchFamily="34" charset="0"/>
              </a:rPr>
              <a:t>Zakarpattia region </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with a total area of ​​</a:t>
            </a: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3,6 ha</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 including </a:t>
            </a: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13,070 m²</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 of warehouse space, offices and technical premises.</a:t>
            </a:r>
          </a:p>
          <a:p>
            <a:pPr>
              <a:lnSpc>
                <a:spcPct val="150000"/>
              </a:lnSpc>
            </a:pPr>
            <a:endParaRPr lang="ru-RU" sz="2000" dirty="0">
              <a:solidFill>
                <a:srgbClr val="232323">
                  <a:alpha val="100000"/>
                </a:srgbClr>
              </a:solidFill>
              <a:latin typeface="Arial" panose="020B0604020202020204" pitchFamily="34" charset="0"/>
              <a:ea typeface="Montserrat Regular"/>
              <a:cs typeface="Arial" panose="020B0604020202020204" pitchFamily="34" charset="0"/>
            </a:endParaRPr>
          </a:p>
          <a:p>
            <a:pPr>
              <a:lnSpc>
                <a:spcPct val="150000"/>
              </a:lnSpc>
            </a:pPr>
            <a:r>
              <a:rPr lang="en-US" sz="2000" dirty="0">
                <a:solidFill>
                  <a:srgbClr val="232323">
                    <a:alpha val="100000"/>
                  </a:srgbClr>
                </a:solidFill>
                <a:latin typeface="Arial" panose="020B0604020202020204" pitchFamily="34" charset="0"/>
                <a:ea typeface="Montserrat Regular"/>
                <a:cs typeface="Arial" panose="020B0604020202020204" pitchFamily="34" charset="0"/>
              </a:rPr>
              <a:t>One of the most advanced locations: </a:t>
            </a:r>
          </a:p>
          <a:p>
            <a:pPr marL="342900" indent="-342900">
              <a:lnSpc>
                <a:spcPct val="150000"/>
              </a:lnSpc>
              <a:buFontTx/>
              <a:buChar char="-"/>
            </a:pPr>
            <a:r>
              <a:rPr lang="en-US" sz="2000" dirty="0">
                <a:solidFill>
                  <a:srgbClr val="232323">
                    <a:alpha val="100000"/>
                  </a:srgbClr>
                </a:solidFill>
                <a:latin typeface="Arial" panose="020B0604020202020204" pitchFamily="34" charset="0"/>
                <a:ea typeface="Montserrat Regular"/>
                <a:cs typeface="Arial" panose="020B0604020202020204" pitchFamily="34" charset="0"/>
              </a:rPr>
              <a:t>the distance to the border with </a:t>
            </a: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Hungary</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 is </a:t>
            </a: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2.0 km</a:t>
            </a:r>
          </a:p>
          <a:p>
            <a:pPr marL="342900" indent="-342900">
              <a:lnSpc>
                <a:spcPct val="150000"/>
              </a:lnSpc>
              <a:buFontTx/>
              <a:buChar char="-"/>
            </a:pPr>
            <a:r>
              <a:rPr lang="en-US" sz="2000" dirty="0">
                <a:solidFill>
                  <a:srgbClr val="232323">
                    <a:alpha val="100000"/>
                  </a:srgbClr>
                </a:solidFill>
                <a:latin typeface="Arial" panose="020B0604020202020204" pitchFamily="34" charset="0"/>
                <a:ea typeface="Montserrat Regular"/>
                <a:cs typeface="Arial" panose="020B0604020202020204" pitchFamily="34" charset="0"/>
              </a:rPr>
              <a:t>the distance to the border with </a:t>
            </a: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Slovakia</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 is </a:t>
            </a: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2.9 km</a:t>
            </a:r>
          </a:p>
          <a:p>
            <a:pPr marL="342900" indent="-342900">
              <a:lnSpc>
                <a:spcPct val="150000"/>
              </a:lnSpc>
              <a:buFontTx/>
              <a:buChar char="-"/>
            </a:pPr>
            <a:endParaRPr lang="en-US" sz="2000" dirty="0">
              <a:solidFill>
                <a:srgbClr val="232323">
                  <a:alpha val="100000"/>
                </a:srgbClr>
              </a:solidFill>
              <a:latin typeface="Arial" panose="020B0604020202020204" pitchFamily="34" charset="0"/>
              <a:ea typeface="Montserrat Regular"/>
              <a:cs typeface="Arial" panose="020B0604020202020204" pitchFamily="34" charset="0"/>
            </a:endParaRPr>
          </a:p>
          <a:p>
            <a:pPr>
              <a:lnSpc>
                <a:spcPct val="150000"/>
              </a:lnSpc>
            </a:pPr>
            <a:r>
              <a:rPr lang="en-US" sz="2000" dirty="0">
                <a:solidFill>
                  <a:srgbClr val="232323">
                    <a:alpha val="100000"/>
                  </a:srgbClr>
                </a:solidFill>
                <a:latin typeface="Arial" panose="020B0604020202020204" pitchFamily="34" charset="0"/>
                <a:ea typeface="Montserrat Regular"/>
                <a:cs typeface="Arial" panose="020B0604020202020204" pitchFamily="34" charset="0"/>
              </a:rPr>
              <a:t>The possibility of further expansion of warehouse capacities in the next stages of construction.</a:t>
            </a:r>
          </a:p>
        </p:txBody>
      </p:sp>
      <p:pic>
        <p:nvPicPr>
          <p:cNvPr id="14" name="Image 2" descr=" "/>
          <p:cNvPicPr>
            <a:picLocks noChangeAspect="1"/>
          </p:cNvPicPr>
          <p:nvPr/>
        </p:nvPicPr>
        <p:blipFill rotWithShape="1">
          <a:blip r:embed="rId3"/>
          <a:srcRect l="2471" r="4496"/>
          <a:stretch/>
        </p:blipFill>
        <p:spPr>
          <a:xfrm>
            <a:off x="13014960" y="4904154"/>
            <a:ext cx="10363200" cy="4064000"/>
          </a:xfrm>
          <a:prstGeom prst="rect">
            <a:avLst/>
          </a:prstGeom>
        </p:spPr>
      </p:pic>
      <p:pic>
        <p:nvPicPr>
          <p:cNvPr id="15" name="Image 2" descr=" "/>
          <p:cNvPicPr>
            <a:picLocks noChangeAspect="1"/>
          </p:cNvPicPr>
          <p:nvPr/>
        </p:nvPicPr>
        <p:blipFill rotWithShape="1">
          <a:blip r:embed="rId3"/>
          <a:srcRect l="2471" r="4496"/>
          <a:stretch/>
        </p:blipFill>
        <p:spPr>
          <a:xfrm>
            <a:off x="13014960" y="8985250"/>
            <a:ext cx="10363200" cy="4064000"/>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9617" y="9277350"/>
            <a:ext cx="6052375" cy="3695700"/>
          </a:xfrm>
          <a:prstGeom prst="rect">
            <a:avLst/>
          </a:prstGeom>
        </p:spPr>
      </p:pic>
      <p:sp>
        <p:nvSpPr>
          <p:cNvPr id="11" name="TextBox 10"/>
          <p:cNvSpPr txBox="1"/>
          <p:nvPr/>
        </p:nvSpPr>
        <p:spPr>
          <a:xfrm>
            <a:off x="16509581" y="10833972"/>
            <a:ext cx="2084029" cy="306467"/>
          </a:xfrm>
          <a:prstGeom prst="flowChartAlternateProcess">
            <a:avLst/>
          </a:prstGeom>
          <a:solidFill>
            <a:srgbClr val="FFFFFF">
              <a:alpha val="94902"/>
            </a:srgbClr>
          </a:solidFill>
        </p:spPr>
        <p:txBody>
          <a:bodyPr wrap="square" rtlCol="0">
            <a:spAutoFit/>
          </a:bodyPr>
          <a:lstStyle/>
          <a:p>
            <a:pPr algn="ctr"/>
            <a:r>
              <a:rPr lang="uk-UA" sz="1200" dirty="0">
                <a:ea typeface="Montserrat Medium"/>
              </a:rPr>
              <a:t>ДІЛЯНКА ПІД ЗАБУДОВУ</a:t>
            </a:r>
            <a:endParaRPr lang="en-US" sz="1200" dirty="0">
              <a:ea typeface="Montserrat Medium"/>
            </a:endParaRPr>
          </a:p>
        </p:txBody>
      </p:sp>
      <p:pic>
        <p:nvPicPr>
          <p:cNvPr id="13" name="Рисунок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54606" y="10427339"/>
            <a:ext cx="909951" cy="909951"/>
          </a:xfrm>
          <a:prstGeom prst="rect">
            <a:avLst/>
          </a:prstGeom>
        </p:spPr>
      </p:pic>
      <p:pic>
        <p:nvPicPr>
          <p:cNvPr id="18" name="Рисунок 17"/>
          <p:cNvPicPr>
            <a:picLocks noChangeAspect="1"/>
          </p:cNvPicPr>
          <p:nvPr/>
        </p:nvPicPr>
        <p:blipFill rotWithShape="1">
          <a:blip r:embed="rId6"/>
          <a:srcRect l="32075" t="9658" r="34112" b="4871"/>
          <a:stretch/>
        </p:blipFill>
        <p:spPr>
          <a:xfrm rot="5400000">
            <a:off x="16786950" y="3831813"/>
            <a:ext cx="4256752" cy="6052375"/>
          </a:xfrm>
          <a:prstGeom prst="rect">
            <a:avLst/>
          </a:prstGeom>
        </p:spPr>
      </p:pic>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69618" y="1011117"/>
            <a:ext cx="6091418" cy="3425293"/>
          </a:xfrm>
          <a:prstGeom prst="rect">
            <a:avLst/>
          </a:prstGeom>
        </p:spPr>
      </p:pic>
      <p:pic>
        <p:nvPicPr>
          <p:cNvPr id="19" name="Рисунок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05949" y="2416658"/>
            <a:ext cx="301481" cy="301481"/>
          </a:xfrm>
          <a:prstGeom prst="rect">
            <a:avLst/>
          </a:prstGeom>
        </p:spPr>
      </p:pic>
      <p:pic>
        <p:nvPicPr>
          <p:cNvPr id="20" name="Рисунок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40165" y="6522969"/>
            <a:ext cx="10881568" cy="6778963"/>
          </a:xfrm>
          <a:prstGeom prst="rect">
            <a:avLst/>
          </a:prstGeom>
          <a:ln>
            <a:solidFill>
              <a:schemeClr val="bg2">
                <a:lumMod val="25000"/>
              </a:schemeClr>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3" name="Text 1"/>
          <p:cNvSpPr/>
          <p:nvPr/>
        </p:nvSpPr>
        <p:spPr>
          <a:xfrm>
            <a:off x="1340165" y="539262"/>
            <a:ext cx="7976597" cy="943708"/>
          </a:xfrm>
          <a:prstGeom prst="rect">
            <a:avLst/>
          </a:prstGeom>
          <a:noFill/>
          <a:ln/>
        </p:spPr>
        <p:txBody>
          <a:bodyPr wrap="square" lIns="0" tIns="0" rIns="0" bIns="0" rtlCol="0" anchor="t"/>
          <a:lstStyle/>
          <a:p>
            <a:pPr marL="0" indent="0" algn="l">
              <a:buNone/>
            </a:pPr>
            <a:r>
              <a:rPr lang="en-US" sz="4500" dirty="0">
                <a:solidFill>
                  <a:srgbClr val="FFC60C">
                    <a:alpha val="100000"/>
                  </a:srgbClr>
                </a:solidFill>
                <a:latin typeface="Univermag" pitchFamily="50" charset="-52"/>
                <a:ea typeface="Univermag" pitchFamily="50" charset="-52"/>
                <a:cs typeface="Univermag Regular" pitchFamily="34" charset="-120"/>
              </a:rPr>
              <a:t>transport CONNECTIONS</a:t>
            </a:r>
            <a:endParaRPr lang="en-US" sz="4500" dirty="0">
              <a:latin typeface="Univermag" pitchFamily="50" charset="-52"/>
              <a:ea typeface="Univermag" pitchFamily="50" charset="-52"/>
            </a:endParaRPr>
          </a:p>
        </p:txBody>
      </p:sp>
      <p:sp>
        <p:nvSpPr>
          <p:cNvPr id="4" name="Shape 2"/>
          <p:cNvSpPr/>
          <p:nvPr/>
        </p:nvSpPr>
        <p:spPr>
          <a:xfrm>
            <a:off x="13664242" y="25400"/>
            <a:ext cx="10722933" cy="13716000"/>
          </a:xfrm>
          <a:prstGeom prst="rect">
            <a:avLst/>
          </a:prstGeom>
          <a:solidFill>
            <a:srgbClr val="232323">
              <a:alpha val="100000"/>
            </a:srgbClr>
          </a:solidFill>
          <a:ln/>
        </p:spPr>
      </p:sp>
      <p:pic>
        <p:nvPicPr>
          <p:cNvPr id="7" name="Image 2" descr=" "/>
          <p:cNvPicPr>
            <a:picLocks noChangeAspect="1"/>
          </p:cNvPicPr>
          <p:nvPr/>
        </p:nvPicPr>
        <p:blipFill rotWithShape="1">
          <a:blip r:embed="rId3"/>
          <a:srcRect l="2471" r="4496"/>
          <a:stretch/>
        </p:blipFill>
        <p:spPr>
          <a:xfrm>
            <a:off x="13014960" y="819150"/>
            <a:ext cx="10363200" cy="4064000"/>
          </a:xfrm>
          <a:prstGeom prst="rect">
            <a:avLst/>
          </a:prstGeom>
        </p:spPr>
      </p:pic>
      <p:sp>
        <p:nvSpPr>
          <p:cNvPr id="9" name="Text 3"/>
          <p:cNvSpPr/>
          <p:nvPr/>
        </p:nvSpPr>
        <p:spPr>
          <a:xfrm>
            <a:off x="1340165" y="1813769"/>
            <a:ext cx="11979020" cy="5044231"/>
          </a:xfrm>
          <a:prstGeom prst="rect">
            <a:avLst/>
          </a:prstGeom>
          <a:noFill/>
          <a:ln/>
        </p:spPr>
        <p:txBody>
          <a:bodyPr wrap="square" lIns="0" tIns="0" rIns="0" bIns="0" rtlCol="0" anchor="t"/>
          <a:lstStyle/>
          <a:p>
            <a:pPr>
              <a:lnSpc>
                <a:spcPct val="150000"/>
              </a:lnSpc>
            </a:pP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RAIL CONNECTION</a:t>
            </a:r>
            <a:r>
              <a:rPr lang="ru-RU" sz="2000" dirty="0">
                <a:solidFill>
                  <a:srgbClr val="232323">
                    <a:alpha val="100000"/>
                  </a:srgbClr>
                </a:solidFill>
                <a:latin typeface="Arial" panose="020B0604020202020204" pitchFamily="34" charset="0"/>
                <a:ea typeface="Montserrat Regular"/>
                <a:cs typeface="Arial" panose="020B0604020202020204" pitchFamily="34" charset="0"/>
              </a:rPr>
              <a:t>: </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distance</a:t>
            </a:r>
            <a:r>
              <a:rPr lang="ru-RU" sz="2000" dirty="0">
                <a:solidFill>
                  <a:srgbClr val="232323">
                    <a:alpha val="100000"/>
                  </a:srgbClr>
                </a:solidFill>
                <a:latin typeface="Arial" panose="020B0604020202020204" pitchFamily="34" charset="0"/>
                <a:ea typeface="Montserrat Regular"/>
                <a:cs typeface="Arial" panose="020B0604020202020204" pitchFamily="34" charset="0"/>
              </a:rPr>
              <a:t> 2,3 </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km</a:t>
            </a:r>
            <a:endParaRPr lang="ru-RU" sz="2000" dirty="0">
              <a:solidFill>
                <a:srgbClr val="232323">
                  <a:alpha val="100000"/>
                </a:srgbClr>
              </a:solidFill>
              <a:latin typeface="Arial" panose="020B0604020202020204" pitchFamily="34" charset="0"/>
              <a:ea typeface="Montserrat Regular"/>
              <a:cs typeface="Arial" panose="020B0604020202020204" pitchFamily="34" charset="0"/>
            </a:endParaRPr>
          </a:p>
          <a:p>
            <a:pPr>
              <a:lnSpc>
                <a:spcPct val="150000"/>
              </a:lnSpc>
            </a:pP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Chop terminal "Lisky" </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 for transshipment of containers from the European railway track of 1435 mm to the railway track of 1520 mm and vice versa, occupies a favorable geographical position at the junction of the borders of three states: Slovakia, Hungary and Romania.</a:t>
            </a:r>
            <a:endParaRPr lang="ru-RU" sz="2000" dirty="0">
              <a:solidFill>
                <a:srgbClr val="232323">
                  <a:alpha val="100000"/>
                </a:srgbClr>
              </a:solidFill>
              <a:latin typeface="Arial" panose="020B0604020202020204" pitchFamily="34" charset="0"/>
              <a:ea typeface="Montserrat Regular"/>
              <a:cs typeface="Arial" panose="020B0604020202020204" pitchFamily="34" charset="0"/>
            </a:endParaRPr>
          </a:p>
          <a:p>
            <a:pPr>
              <a:lnSpc>
                <a:spcPct val="150000"/>
              </a:lnSpc>
            </a:pPr>
            <a:endParaRPr lang="ru-RU" sz="2000" b="1" dirty="0">
              <a:solidFill>
                <a:srgbClr val="232323">
                  <a:alpha val="100000"/>
                </a:srgbClr>
              </a:solidFill>
              <a:latin typeface="Arial" panose="020B0604020202020204" pitchFamily="34" charset="0"/>
              <a:ea typeface="Montserrat Regular"/>
              <a:cs typeface="Arial" panose="020B0604020202020204" pitchFamily="34" charset="0"/>
            </a:endParaRPr>
          </a:p>
          <a:p>
            <a:pPr>
              <a:lnSpc>
                <a:spcPct val="150000"/>
              </a:lnSpc>
            </a:pP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TRUCKING CONNECTIONS </a:t>
            </a:r>
            <a:r>
              <a:rPr lang="ru-RU" sz="2000" b="1" dirty="0">
                <a:solidFill>
                  <a:srgbClr val="232323">
                    <a:alpha val="100000"/>
                  </a:srgbClr>
                </a:solidFill>
                <a:latin typeface="Arial" panose="020B0604020202020204" pitchFamily="34" charset="0"/>
                <a:ea typeface="Montserrat Regular"/>
                <a:cs typeface="Arial" panose="020B0604020202020204" pitchFamily="34" charset="0"/>
              </a:rPr>
              <a:t>:</a:t>
            </a:r>
            <a:endParaRPr lang="ru-RU" sz="2000" dirty="0">
              <a:solidFill>
                <a:srgbClr val="232323">
                  <a:alpha val="100000"/>
                </a:srgbClr>
              </a:solidFill>
              <a:latin typeface="Arial" panose="020B0604020202020204" pitchFamily="34" charset="0"/>
              <a:ea typeface="Montserrat Regular"/>
              <a:cs typeface="Arial" panose="020B0604020202020204" pitchFamily="34" charset="0"/>
            </a:endParaRPr>
          </a:p>
          <a:p>
            <a:pPr>
              <a:lnSpc>
                <a:spcPct val="150000"/>
              </a:lnSpc>
            </a:pP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Highway</a:t>
            </a:r>
            <a:r>
              <a:rPr lang="ru-RU" sz="2000" b="1" dirty="0">
                <a:solidFill>
                  <a:srgbClr val="232323">
                    <a:alpha val="100000"/>
                  </a:srgbClr>
                </a:solidFill>
                <a:latin typeface="Arial" panose="020B0604020202020204" pitchFamily="34" charset="0"/>
                <a:ea typeface="Montserrat Regular"/>
                <a:cs typeface="Arial" panose="020B0604020202020204" pitchFamily="34" charset="0"/>
              </a:rPr>
              <a:t> М06 </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 the Ukrainian international highway connecting Kyiv with Hungary near Chop continues to Zagoni and Budapest. The highway is part of the Pan-European transport corridors III and V, as well as the Europe-Asia transport corridor.</a:t>
            </a:r>
          </a:p>
          <a:p>
            <a:pPr>
              <a:lnSpc>
                <a:spcPct val="150000"/>
              </a:lnSpc>
            </a:pPr>
            <a:endParaRPr lang="ru-RU" sz="2000" dirty="0">
              <a:solidFill>
                <a:srgbClr val="232323">
                  <a:alpha val="100000"/>
                </a:srgbClr>
              </a:solidFill>
              <a:latin typeface="Arial" panose="020B0604020202020204" pitchFamily="34" charset="0"/>
              <a:ea typeface="Montserrat Regular"/>
              <a:cs typeface="Arial" panose="020B0604020202020204" pitchFamily="34" charset="0"/>
            </a:endParaRPr>
          </a:p>
          <a:p>
            <a:pPr>
              <a:lnSpc>
                <a:spcPct val="150000"/>
              </a:lnSpc>
            </a:pPr>
            <a:r>
              <a:rPr lang="en-US" sz="2000" b="1" dirty="0">
                <a:solidFill>
                  <a:srgbClr val="232323">
                    <a:alpha val="100000"/>
                  </a:srgbClr>
                </a:solidFill>
                <a:latin typeface="Arial" panose="020B0604020202020204" pitchFamily="34" charset="0"/>
                <a:ea typeface="Montserrat Regular"/>
                <a:cs typeface="Arial" panose="020B0604020202020204" pitchFamily="34" charset="0"/>
              </a:rPr>
              <a:t>Highway</a:t>
            </a:r>
            <a:r>
              <a:rPr lang="ru-RU" sz="2000" b="1" dirty="0">
                <a:solidFill>
                  <a:srgbClr val="232323">
                    <a:alpha val="100000"/>
                  </a:srgbClr>
                </a:solidFill>
                <a:latin typeface="Arial" panose="020B0604020202020204" pitchFamily="34" charset="0"/>
                <a:ea typeface="Montserrat Regular"/>
                <a:cs typeface="Arial" panose="020B0604020202020204" pitchFamily="34" charset="0"/>
              </a:rPr>
              <a:t> Е50 </a:t>
            </a:r>
            <a:r>
              <a:rPr lang="en-US" sz="2000" dirty="0">
                <a:solidFill>
                  <a:srgbClr val="232323">
                    <a:alpha val="100000"/>
                  </a:srgbClr>
                </a:solidFill>
                <a:latin typeface="Arial" panose="020B0604020202020204" pitchFamily="34" charset="0"/>
                <a:ea typeface="Montserrat Regular"/>
                <a:cs typeface="Arial" panose="020B0604020202020204" pitchFamily="34" charset="0"/>
              </a:rPr>
              <a:t>- connects the city of Uzhhorod with Slovakia, the Czech Republic, Germany, and France</a:t>
            </a:r>
            <a:r>
              <a:rPr lang="ru-RU" sz="2000" dirty="0">
                <a:solidFill>
                  <a:srgbClr val="232323">
                    <a:alpha val="100000"/>
                  </a:srgbClr>
                </a:solidFill>
                <a:latin typeface="Arial" panose="020B0604020202020204" pitchFamily="34" charset="0"/>
                <a:ea typeface="Montserrat Regular"/>
                <a:cs typeface="Arial" panose="020B0604020202020204" pitchFamily="34" charset="0"/>
              </a:rPr>
              <a:t>.</a:t>
            </a:r>
          </a:p>
        </p:txBody>
      </p:sp>
      <p:pic>
        <p:nvPicPr>
          <p:cNvPr id="14" name="Image 2" descr=" "/>
          <p:cNvPicPr>
            <a:picLocks noChangeAspect="1"/>
          </p:cNvPicPr>
          <p:nvPr/>
        </p:nvPicPr>
        <p:blipFill rotWithShape="1">
          <a:blip r:embed="rId3"/>
          <a:srcRect l="2471" r="4496"/>
          <a:stretch/>
        </p:blipFill>
        <p:spPr>
          <a:xfrm>
            <a:off x="13014960" y="4904154"/>
            <a:ext cx="10363200" cy="4064000"/>
          </a:xfrm>
          <a:prstGeom prst="rect">
            <a:avLst/>
          </a:prstGeom>
        </p:spPr>
      </p:pic>
      <p:pic>
        <p:nvPicPr>
          <p:cNvPr id="15" name="Image 2" descr=" "/>
          <p:cNvPicPr>
            <a:picLocks noChangeAspect="1"/>
          </p:cNvPicPr>
          <p:nvPr/>
        </p:nvPicPr>
        <p:blipFill rotWithShape="1">
          <a:blip r:embed="rId3"/>
          <a:srcRect l="2471" r="4496"/>
          <a:stretch/>
        </p:blipFill>
        <p:spPr>
          <a:xfrm>
            <a:off x="13014960" y="8985250"/>
            <a:ext cx="10363200" cy="4064000"/>
          </a:xfrm>
          <a:prstGeom prst="rect">
            <a:avLst/>
          </a:prstGeom>
        </p:spPr>
      </p:pic>
      <p:pic>
        <p:nvPicPr>
          <p:cNvPr id="17" name="Picture 16">
            <a:extLst>
              <a:ext uri="{FF2B5EF4-FFF2-40B4-BE49-F238E27FC236}">
                <a16:creationId xmlns:a16="http://schemas.microsoft.com/office/drawing/2014/main" id="{FACF6993-20CE-4BA4-B6B0-28E00A823F28}"/>
              </a:ext>
            </a:extLst>
          </p:cNvPr>
          <p:cNvPicPr>
            <a:picLocks noChangeAspect="1"/>
          </p:cNvPicPr>
          <p:nvPr/>
        </p:nvPicPr>
        <p:blipFill>
          <a:blip r:embed="rId4"/>
          <a:stretch>
            <a:fillRect/>
          </a:stretch>
        </p:blipFill>
        <p:spPr>
          <a:xfrm>
            <a:off x="15813219" y="1002569"/>
            <a:ext cx="6077896" cy="3442388"/>
          </a:xfrm>
          <a:prstGeom prst="rect">
            <a:avLst/>
          </a:prstGeom>
          <a:ln>
            <a:solidFill>
              <a:schemeClr val="tx1"/>
            </a:solidFill>
          </a:ln>
        </p:spPr>
      </p:pic>
      <p:pic>
        <p:nvPicPr>
          <p:cNvPr id="23" name="Picture 22">
            <a:extLst>
              <a:ext uri="{FF2B5EF4-FFF2-40B4-BE49-F238E27FC236}">
                <a16:creationId xmlns:a16="http://schemas.microsoft.com/office/drawing/2014/main" id="{AFAA10C3-2B8D-45F1-B433-572789BE9483}"/>
              </a:ext>
            </a:extLst>
          </p:cNvPr>
          <p:cNvPicPr>
            <a:picLocks noChangeAspect="1"/>
          </p:cNvPicPr>
          <p:nvPr/>
        </p:nvPicPr>
        <p:blipFill>
          <a:blip r:embed="rId5"/>
          <a:stretch>
            <a:fillRect/>
          </a:stretch>
        </p:blipFill>
        <p:spPr>
          <a:xfrm>
            <a:off x="1340165" y="7188799"/>
            <a:ext cx="10857586" cy="6257716"/>
          </a:xfrm>
          <a:prstGeom prst="rect">
            <a:avLst/>
          </a:prstGeom>
        </p:spPr>
      </p:pic>
      <p:pic>
        <p:nvPicPr>
          <p:cNvPr id="6" name="Picture 5">
            <a:extLst>
              <a:ext uri="{FF2B5EF4-FFF2-40B4-BE49-F238E27FC236}">
                <a16:creationId xmlns:a16="http://schemas.microsoft.com/office/drawing/2014/main" id="{C27C76FC-45E0-411D-A7A1-D953AC25B927}"/>
              </a:ext>
            </a:extLst>
          </p:cNvPr>
          <p:cNvPicPr>
            <a:picLocks noChangeAspect="1"/>
          </p:cNvPicPr>
          <p:nvPr/>
        </p:nvPicPr>
        <p:blipFill>
          <a:blip r:embed="rId6"/>
          <a:stretch>
            <a:fillRect/>
          </a:stretch>
        </p:blipFill>
        <p:spPr>
          <a:xfrm>
            <a:off x="15813219" y="4697565"/>
            <a:ext cx="6077896" cy="3890422"/>
          </a:xfrm>
          <a:prstGeom prst="rect">
            <a:avLst/>
          </a:prstGeom>
        </p:spPr>
      </p:pic>
      <p:pic>
        <p:nvPicPr>
          <p:cNvPr id="10" name="Picture 9">
            <a:extLst>
              <a:ext uri="{FF2B5EF4-FFF2-40B4-BE49-F238E27FC236}">
                <a16:creationId xmlns:a16="http://schemas.microsoft.com/office/drawing/2014/main" id="{262BB24F-F1AC-460D-99E6-712A36E7F224}"/>
              </a:ext>
            </a:extLst>
          </p:cNvPr>
          <p:cNvPicPr>
            <a:picLocks noChangeAspect="1"/>
          </p:cNvPicPr>
          <p:nvPr/>
        </p:nvPicPr>
        <p:blipFill>
          <a:blip r:embed="rId7"/>
          <a:stretch>
            <a:fillRect/>
          </a:stretch>
        </p:blipFill>
        <p:spPr>
          <a:xfrm>
            <a:off x="16783050" y="8740386"/>
            <a:ext cx="3790950" cy="4308864"/>
          </a:xfrm>
          <a:prstGeom prst="rect">
            <a:avLst/>
          </a:prstGeom>
        </p:spPr>
      </p:pic>
    </p:spTree>
    <p:extLst>
      <p:ext uri="{BB962C8B-B14F-4D97-AF65-F5344CB8AC3E}">
        <p14:creationId xmlns:p14="http://schemas.microsoft.com/office/powerpoint/2010/main" val="4146844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 "/>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4387048" cy="13716000"/>
          </a:xfrm>
          <a:prstGeom prst="rect">
            <a:avLst/>
          </a:prstGeom>
        </p:spPr>
      </p:pic>
      <p:sp>
        <p:nvSpPr>
          <p:cNvPr id="3" name="Text 0"/>
          <p:cNvSpPr/>
          <p:nvPr/>
        </p:nvSpPr>
        <p:spPr>
          <a:xfrm>
            <a:off x="2293513" y="1406584"/>
            <a:ext cx="10375444" cy="1270000"/>
          </a:xfrm>
          <a:prstGeom prst="rect">
            <a:avLst/>
          </a:prstGeom>
          <a:noFill/>
          <a:ln/>
        </p:spPr>
        <p:txBody>
          <a:bodyPr wrap="square" lIns="0" tIns="0" rIns="0" bIns="0" rtlCol="0" anchor="t"/>
          <a:lstStyle/>
          <a:p>
            <a:pPr marL="0" indent="0" algn="l">
              <a:buNone/>
            </a:pPr>
            <a:r>
              <a:rPr lang="en-US" sz="7500" dirty="0">
                <a:solidFill>
                  <a:srgbClr val="FFFFFF">
                    <a:alpha val="100000"/>
                  </a:srgbClr>
                </a:solidFill>
                <a:latin typeface="SovMod" pitchFamily="2" charset="0"/>
                <a:ea typeface="SovMod Regular" pitchFamily="34" charset="-122"/>
                <a:cs typeface="SovMod Regular" pitchFamily="34" charset="-120"/>
              </a:rPr>
              <a:t>OPPOTUNITIES</a:t>
            </a:r>
            <a:endParaRPr lang="en-US" sz="7500" dirty="0">
              <a:latin typeface="SovMod" pitchFamily="2" charset="0"/>
            </a:endParaRPr>
          </a:p>
        </p:txBody>
      </p:sp>
      <p:sp>
        <p:nvSpPr>
          <p:cNvPr id="4" name="Text 1"/>
          <p:cNvSpPr/>
          <p:nvPr/>
        </p:nvSpPr>
        <p:spPr>
          <a:xfrm>
            <a:off x="12511064" y="12128500"/>
            <a:ext cx="10707438" cy="965200"/>
          </a:xfrm>
          <a:prstGeom prst="rect">
            <a:avLst/>
          </a:prstGeom>
          <a:noFill/>
          <a:ln/>
        </p:spPr>
        <p:txBody>
          <a:bodyPr wrap="square" lIns="0" tIns="0" rIns="0" bIns="0" rtlCol="0" anchor="t"/>
          <a:lstStyle/>
          <a:p>
            <a:pPr marL="0" indent="0" algn="ctr">
              <a:buNone/>
            </a:pPr>
            <a:r>
              <a:rPr lang="en-US" sz="4500" dirty="0">
                <a:solidFill>
                  <a:srgbClr val="FFC60C">
                    <a:alpha val="100000"/>
                  </a:srgbClr>
                </a:solidFill>
                <a:latin typeface="Univermag" pitchFamily="50" charset="-52"/>
                <a:ea typeface="Univermag" pitchFamily="50" charset="-52"/>
                <a:cs typeface="Univermag Regular" pitchFamily="34" charset="-120"/>
              </a:rPr>
              <a:t>LOGISTICS COMPLEX GRADE-a</a:t>
            </a:r>
            <a:endParaRPr lang="en-US" sz="4500" dirty="0">
              <a:latin typeface="Univermag" pitchFamily="50" charset="-52"/>
              <a:ea typeface="Univermag" pitchFamily="50" charset="-52"/>
            </a:endParaRPr>
          </a:p>
        </p:txBody>
      </p:sp>
      <p:sp>
        <p:nvSpPr>
          <p:cNvPr id="7" name="Text 0">
            <a:extLst>
              <a:ext uri="{FF2B5EF4-FFF2-40B4-BE49-F238E27FC236}">
                <a16:creationId xmlns:a16="http://schemas.microsoft.com/office/drawing/2014/main" id="{26434132-717E-4B81-B888-DE996867FCAA}"/>
              </a:ext>
            </a:extLst>
          </p:cNvPr>
          <p:cNvSpPr/>
          <p:nvPr/>
        </p:nvSpPr>
        <p:spPr>
          <a:xfrm>
            <a:off x="2293513" y="3811557"/>
            <a:ext cx="16581083" cy="4505387"/>
          </a:xfrm>
          <a:prstGeom prst="rect">
            <a:avLst/>
          </a:prstGeom>
          <a:noFill/>
          <a:ln/>
        </p:spPr>
        <p:txBody>
          <a:bodyPr wrap="square" lIns="0" tIns="0" rIns="0" bIns="0" rtlCol="0" anchor="t"/>
          <a:lstStyle/>
          <a:p>
            <a:pPr marL="1143000" indent="-1143000" algn="l">
              <a:lnSpc>
                <a:spcPct val="200000"/>
              </a:lnSpc>
              <a:buFont typeface="Arial" panose="020B0604020202020204" pitchFamily="34" charset="0"/>
              <a:buChar char="•"/>
            </a:pPr>
            <a:r>
              <a:rPr lang="en-US" sz="4800" b="0" i="0" dirty="0">
                <a:solidFill>
                  <a:schemeClr val="bg1"/>
                </a:solidFill>
                <a:effectLst/>
                <a:latin typeface="Arial" panose="020B0604020202020204" pitchFamily="34" charset="0"/>
                <a:cs typeface="Arial" panose="020B0604020202020204" pitchFamily="34" charset="0"/>
              </a:rPr>
              <a:t>Strategic investment partnership</a:t>
            </a:r>
          </a:p>
          <a:p>
            <a:pPr marL="1143000" indent="-1143000">
              <a:lnSpc>
                <a:spcPct val="200000"/>
              </a:lnSpc>
              <a:buFont typeface="Arial" panose="020B0604020202020204" pitchFamily="34" charset="0"/>
              <a:buChar char="•"/>
            </a:pPr>
            <a:r>
              <a:rPr lang="en-US" sz="4800" dirty="0">
                <a:solidFill>
                  <a:schemeClr val="bg1"/>
                </a:solidFill>
                <a:latin typeface="Arial" panose="020B0604020202020204" pitchFamily="34" charset="0"/>
                <a:cs typeface="Arial" panose="020B0604020202020204" pitchFamily="34" charset="0"/>
              </a:rPr>
              <a:t>Build to rent</a:t>
            </a:r>
            <a:endParaRPr lang="en-US" sz="4800" b="0" i="0" dirty="0">
              <a:solidFill>
                <a:schemeClr val="bg1"/>
              </a:solidFill>
              <a:effectLst/>
              <a:latin typeface="Arial" panose="020B0604020202020204" pitchFamily="34" charset="0"/>
              <a:cs typeface="Arial" panose="020B0604020202020204" pitchFamily="34" charset="0"/>
            </a:endParaRPr>
          </a:p>
          <a:p>
            <a:pPr marL="1143000" indent="-1143000">
              <a:lnSpc>
                <a:spcPct val="200000"/>
              </a:lnSpc>
              <a:buFont typeface="Arial" panose="020B0604020202020204" pitchFamily="34" charset="0"/>
              <a:buChar char="•"/>
            </a:pPr>
            <a:r>
              <a:rPr lang="en-US" sz="4800" dirty="0">
                <a:solidFill>
                  <a:schemeClr val="bg1"/>
                </a:solidFill>
                <a:latin typeface="Arial" panose="020B0604020202020204" pitchFamily="34" charset="0"/>
                <a:cs typeface="Arial" panose="020B0604020202020204" pitchFamily="34" charset="0"/>
              </a:rPr>
              <a:t>Built to sale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063" y="508000"/>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FACADE</a:t>
            </a:r>
            <a:r>
              <a:rPr lang="ru-RU" sz="3000" dirty="0">
                <a:solidFill>
                  <a:srgbClr val="FFFFFF">
                    <a:alpha val="100000"/>
                  </a:srgbClr>
                </a:solidFill>
                <a:latin typeface="Univermag" pitchFamily="50" charset="-52"/>
                <a:ea typeface="Univermag" pitchFamily="50" charset="-52"/>
                <a:cs typeface="Univermag Regular" pitchFamily="34" charset="-120"/>
              </a:rPr>
              <a:t> 1</a:t>
            </a:r>
            <a:endParaRPr lang="en-US" sz="3000" dirty="0">
              <a:latin typeface="Univermag" pitchFamily="50" charset="-52"/>
              <a:ea typeface="Univermag" pitchFamily="50" charset="-5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10730" y="510834"/>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FACADE</a:t>
            </a:r>
            <a:r>
              <a:rPr lang="ru-RU" sz="3000" dirty="0">
                <a:solidFill>
                  <a:srgbClr val="FFFFFF">
                    <a:alpha val="100000"/>
                  </a:srgbClr>
                </a:solidFill>
                <a:latin typeface="Univermag" pitchFamily="50" charset="-52"/>
                <a:ea typeface="Univermag" pitchFamily="50" charset="-52"/>
                <a:cs typeface="Univermag Regular" pitchFamily="34" charset="-120"/>
              </a:rPr>
              <a:t> 2</a:t>
            </a:r>
            <a:endParaRPr lang="en-US" sz="3000" dirty="0">
              <a:latin typeface="Univermag" pitchFamily="50" charset="-52"/>
              <a:ea typeface="Univermag" pitchFamily="50" charset="-5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08063" y="508000"/>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FACADE OF OFFICE PREMISES</a:t>
            </a:r>
            <a:endParaRPr lang="en-US" sz="3000" dirty="0">
              <a:latin typeface="Univermag" pitchFamily="50" charset="-52"/>
              <a:ea typeface="Univermag" pitchFamily="50" charset="-5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08063" y="508000"/>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dock levelers</a:t>
            </a:r>
            <a:endParaRPr lang="en-US" sz="3000" dirty="0">
              <a:latin typeface="Univermag" pitchFamily="50" charset="-52"/>
              <a:ea typeface="Univermag" pitchFamily="50" charset="-5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FFF">
              <a:alpha val="100000"/>
            </a:srgbClr>
          </a:solidFill>
          <a:ln/>
        </p:spPr>
      </p:sp>
      <p:pic>
        <p:nvPicPr>
          <p:cNvPr id="3" name="Image 0" descr=" "/>
          <p:cNvPicPr>
            <a:picLocks noChangeAspect="1"/>
          </p:cNvPicPr>
          <p:nvPr/>
        </p:nvPicPr>
        <p:blipFill>
          <a:blip r:embed="rId3"/>
          <a:stretch>
            <a:fillRect/>
          </a:stretch>
        </p:blipFill>
        <p:spPr>
          <a:xfrm>
            <a:off x="508063" y="508000"/>
            <a:ext cx="23370921" cy="12700000"/>
          </a:xfrm>
          <a:prstGeom prst="rect">
            <a:avLst/>
          </a:prstGeom>
        </p:spPr>
      </p:pic>
      <p:sp>
        <p:nvSpPr>
          <p:cNvPr id="4" name="Text 1"/>
          <p:cNvSpPr/>
          <p:nvPr/>
        </p:nvSpPr>
        <p:spPr>
          <a:xfrm>
            <a:off x="10085060" y="12382500"/>
            <a:ext cx="13069934" cy="647700"/>
          </a:xfrm>
          <a:prstGeom prst="rect">
            <a:avLst/>
          </a:prstGeom>
          <a:noFill/>
          <a:ln/>
        </p:spPr>
        <p:txBody>
          <a:bodyPr wrap="square" lIns="0" tIns="0" rIns="0" bIns="0" rtlCol="0" anchor="t"/>
          <a:lstStyle/>
          <a:p>
            <a:pPr algn="r"/>
            <a:r>
              <a:rPr lang="en-US" sz="3000" dirty="0">
                <a:solidFill>
                  <a:srgbClr val="FFFFFF">
                    <a:alpha val="100000"/>
                  </a:srgbClr>
                </a:solidFill>
                <a:latin typeface="Univermag" pitchFamily="50" charset="-52"/>
                <a:ea typeface="Univermag" pitchFamily="50" charset="-52"/>
                <a:cs typeface="Univermag Regular" pitchFamily="34" charset="-120"/>
              </a:rPr>
              <a:t>The general view of the complex - southeast</a:t>
            </a:r>
            <a:endParaRPr lang="en-US" sz="3000" dirty="0">
              <a:latin typeface="Univermag" pitchFamily="50" charset="-52"/>
              <a:ea typeface="Univermag" pitchFamily="50" charset="-5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3703</TotalTime>
  <Words>491</Words>
  <Application>Microsoft Office PowerPoint</Application>
  <PresentationFormat>Custom</PresentationFormat>
  <Paragraphs>122</Paragraphs>
  <Slides>18</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Montserrat Medium</vt:lpstr>
      <vt:lpstr>SovMod</vt:lpstr>
      <vt:lpstr>Univermag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Andrey Bugay</cp:lastModifiedBy>
  <cp:revision>115</cp:revision>
  <dcterms:created xsi:type="dcterms:W3CDTF">2024-07-17T11:17:32Z</dcterms:created>
  <dcterms:modified xsi:type="dcterms:W3CDTF">2026-02-03T17:48:54Z</dcterms:modified>
</cp:coreProperties>
</file>